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9" r:id="rId3"/>
    <p:sldId id="258"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3077" autoAdjust="0"/>
  </p:normalViewPr>
  <p:slideViewPr>
    <p:cSldViewPr snapToGrid="0">
      <p:cViewPr>
        <p:scale>
          <a:sx n="57" d="100"/>
          <a:sy n="57" d="100"/>
        </p:scale>
        <p:origin x="94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0A998-63D2-420B-88B0-1DB0CED02B72}" type="datetimeFigureOut">
              <a:rPr lang="en-US" smtClean="0"/>
              <a:t>5/2/2022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21B97-ED5A-4500-A14B-2F0E298AD910}" type="slidenum">
              <a:rPr lang="en-US" smtClean="0"/>
              <a:t>‹#›</a:t>
            </a:fld>
            <a:endParaRPr lang="en-US"/>
          </a:p>
        </p:txBody>
      </p:sp>
    </p:spTree>
    <p:extLst>
      <p:ext uri="{BB962C8B-B14F-4D97-AF65-F5344CB8AC3E}">
        <p14:creationId xmlns:p14="http://schemas.microsoft.com/office/powerpoint/2010/main" val="14346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Hello Everyone! I’m Farhana, a graduate student at Cornell Information Science. Today I’m really happy to be here. This one is special because not only it’s my first paper in CHI but also this is the first time I am attending any in-person conference. Today on behalf of my team, I will be presenting our latest wok</a:t>
            </a:r>
            <a:r>
              <a:rPr lang="en-US" baseline="0" dirty="0"/>
              <a:t> </a:t>
            </a:r>
            <a:r>
              <a:rPr lang="en-US" sz="1200" b="1" dirty="0"/>
              <a:t>"It Matches My Worldview": Examining Perceptions and</a:t>
            </a:r>
            <a:r>
              <a:rPr lang="en-US" sz="1200" b="1" baseline="0" dirty="0"/>
              <a:t> </a:t>
            </a:r>
            <a:r>
              <a:rPr lang="en-US" sz="1200" b="1" dirty="0"/>
              <a:t>Attitudes Around Fake Videos</a:t>
            </a:r>
            <a:r>
              <a:rPr lang="en-US" sz="1200" b="1" baseline="0" dirty="0"/>
              <a:t>, </a:t>
            </a:r>
            <a:r>
              <a:rPr lang="en-US" sz="1200" b="0" baseline="0" dirty="0"/>
              <a:t>co-authored with </a:t>
            </a:r>
            <a:r>
              <a:rPr lang="en-US" sz="1200" b="0" baseline="0" dirty="0" err="1"/>
              <a:t>Srujana</a:t>
            </a:r>
            <a:r>
              <a:rPr lang="en-US" sz="1200" b="0" baseline="0" dirty="0"/>
              <a:t> Kamath, Annie </a:t>
            </a:r>
            <a:r>
              <a:rPr lang="en-US" sz="1200" b="0" baseline="0" dirty="0" err="1"/>
              <a:t>Sidotam</a:t>
            </a:r>
            <a:r>
              <a:rPr lang="en-US" sz="1200" b="0" baseline="0" dirty="0"/>
              <a:t>, Vivian Jiang, Alexa </a:t>
            </a:r>
            <a:r>
              <a:rPr lang="en-US" sz="1200" b="0" baseline="0" dirty="0" err="1"/>
              <a:t>Batino</a:t>
            </a:r>
            <a:r>
              <a:rPr lang="en-US" sz="1200" b="0" baseline="0" dirty="0"/>
              <a:t>, and Aditya </a:t>
            </a:r>
            <a:r>
              <a:rPr lang="en-US" sz="1200" b="0" baseline="0" dirty="0" err="1"/>
              <a:t>Vashistha</a:t>
            </a:r>
            <a:r>
              <a:rPr lang="en-US" sz="1200" b="0" baseline="0" dirty="0"/>
              <a:t>.</a:t>
            </a:r>
            <a:endParaRPr lang="en-US" sz="1200" dirty="0"/>
          </a:p>
          <a:p>
            <a:endParaRPr lang="en-US" dirty="0"/>
          </a:p>
        </p:txBody>
      </p:sp>
      <p:sp>
        <p:nvSpPr>
          <p:cNvPr id="4" name="Slide Number Placeholder 3"/>
          <p:cNvSpPr>
            <a:spLocks noGrp="1"/>
          </p:cNvSpPr>
          <p:nvPr>
            <p:ph type="sldNum" sz="quarter" idx="10"/>
          </p:nvPr>
        </p:nvSpPr>
        <p:spPr/>
        <p:txBody>
          <a:bodyPr/>
          <a:lstStyle/>
          <a:p>
            <a:fld id="{8B521B97-ED5A-4500-A14B-2F0E298AD910}" type="slidenum">
              <a:rPr lang="en-US" smtClean="0"/>
              <a:t>1</a:t>
            </a:fld>
            <a:endParaRPr lang="en-US"/>
          </a:p>
        </p:txBody>
      </p:sp>
    </p:spTree>
    <p:extLst>
      <p:ext uri="{BB962C8B-B14F-4D97-AF65-F5344CB8AC3E}">
        <p14:creationId xmlns:p14="http://schemas.microsoft.com/office/powerpoint/2010/main" val="3544717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Recently videos</a:t>
            </a:r>
            <a:r>
              <a:rPr lang="en-US" baseline="0" dirty="0"/>
              <a:t> are becoming increasingly popular across different social media platforms for their greater capacity to engage users. In particular, low-literate users can easily engage with videos as it does not require any added skills. Thus, different video sharing platforms are rapidly growing popular among the new users emerging from the Global South. With the proliferation of fake videos on social media platforms, videos are the most used modality through which these users consume different types of content including misinformation. </a:t>
            </a:r>
            <a:endParaRPr lang="en-US" dirty="0"/>
          </a:p>
        </p:txBody>
      </p:sp>
      <p:sp>
        <p:nvSpPr>
          <p:cNvPr id="4" name="Slide Number Placeholder 3"/>
          <p:cNvSpPr>
            <a:spLocks noGrp="1"/>
          </p:cNvSpPr>
          <p:nvPr>
            <p:ph type="sldNum" sz="quarter" idx="10"/>
          </p:nvPr>
        </p:nvSpPr>
        <p:spPr/>
        <p:txBody>
          <a:bodyPr/>
          <a:lstStyle/>
          <a:p>
            <a:fld id="{8B521B97-ED5A-4500-A14B-2F0E298AD910}" type="slidenum">
              <a:rPr lang="en-US" smtClean="0"/>
              <a:t>2</a:t>
            </a:fld>
            <a:endParaRPr lang="en-US"/>
          </a:p>
        </p:txBody>
      </p:sp>
    </p:spTree>
    <p:extLst>
      <p:ext uri="{BB962C8B-B14F-4D97-AF65-F5344CB8AC3E}">
        <p14:creationId xmlns:p14="http://schemas.microsoft.com/office/powerpoint/2010/main" val="1002744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different</a:t>
            </a:r>
            <a:r>
              <a:rPr lang="en-US" baseline="0" dirty="0"/>
              <a:t> types</a:t>
            </a:r>
            <a:r>
              <a:rPr lang="en-US" dirty="0"/>
              <a:t> of fake videos there are </a:t>
            </a:r>
            <a:r>
              <a:rPr lang="en-US" dirty="0" err="1"/>
              <a:t>cheapfakes</a:t>
            </a:r>
            <a:r>
              <a:rPr lang="en-US" dirty="0"/>
              <a:t> that can be easily generated</a:t>
            </a:r>
            <a:r>
              <a:rPr lang="en-US" baseline="0" dirty="0"/>
              <a:t> using </a:t>
            </a:r>
            <a:r>
              <a:rPr lang="en-US" baseline="0" dirty="0" err="1"/>
              <a:t>softwares</a:t>
            </a:r>
            <a:r>
              <a:rPr lang="en-US" baseline="0" dirty="0"/>
              <a:t>, such as </a:t>
            </a:r>
            <a:r>
              <a:rPr lang="en-US" baseline="0" dirty="0" err="1"/>
              <a:t>photoshop</a:t>
            </a:r>
            <a:r>
              <a:rPr lang="en-US" baseline="0" dirty="0"/>
              <a:t> and common video editing techniques. For example, in this </a:t>
            </a:r>
            <a:r>
              <a:rPr lang="en-US" baseline="0" dirty="0" err="1"/>
              <a:t>cheapfake</a:t>
            </a:r>
            <a:r>
              <a:rPr lang="en-US" baseline="0" dirty="0"/>
              <a:t>, video frames were slowed down to 75% to make Nancy Pelosi’s speech sound slurred and drunk and this manipulated video was widely shared on social media.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 the other hand, there are AI-generated </a:t>
            </a:r>
            <a:r>
              <a:rPr lang="en-US" baseline="0" dirty="0" err="1"/>
              <a:t>deepfakes</a:t>
            </a:r>
            <a:r>
              <a:rPr lang="en-US" baseline="0" dirty="0"/>
              <a:t> that closely resemble the real videos and show people speaking or doing things that they did not do.  In this puppet-</a:t>
            </a:r>
            <a:r>
              <a:rPr lang="en-US" baseline="0" dirty="0" err="1"/>
              <a:t>masterd</a:t>
            </a:r>
            <a:r>
              <a:rPr lang="en-US" baseline="0" dirty="0"/>
              <a:t> </a:t>
            </a:r>
            <a:r>
              <a:rPr lang="en-US" baseline="0" dirty="0" err="1"/>
              <a:t>deepfake</a:t>
            </a:r>
            <a:r>
              <a:rPr lang="en-US" baseline="0" dirty="0"/>
              <a:t>, </a:t>
            </a:r>
            <a:r>
              <a:rPr lang="en-US" sz="1200" dirty="0"/>
              <a:t>source’s head movement and facial expressions were transferred to Putin’s face, which he never really did.</a:t>
            </a:r>
          </a:p>
          <a:p>
            <a:endParaRPr lang="en-US" dirty="0"/>
          </a:p>
        </p:txBody>
      </p:sp>
      <p:sp>
        <p:nvSpPr>
          <p:cNvPr id="4" name="Slide Number Placeholder 3"/>
          <p:cNvSpPr>
            <a:spLocks noGrp="1"/>
          </p:cNvSpPr>
          <p:nvPr>
            <p:ph type="sldNum" sz="quarter" idx="10"/>
          </p:nvPr>
        </p:nvSpPr>
        <p:spPr/>
        <p:txBody>
          <a:bodyPr/>
          <a:lstStyle/>
          <a:p>
            <a:fld id="{8B521B97-ED5A-4500-A14B-2F0E298AD910}" type="slidenum">
              <a:rPr lang="en-US" smtClean="0"/>
              <a:t>3</a:t>
            </a:fld>
            <a:endParaRPr lang="en-US"/>
          </a:p>
        </p:txBody>
      </p:sp>
    </p:spTree>
    <p:extLst>
      <p:ext uri="{BB962C8B-B14F-4D97-AF65-F5344CB8AC3E}">
        <p14:creationId xmlns:p14="http://schemas.microsoft.com/office/powerpoint/2010/main" val="3119041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most of the</a:t>
            </a:r>
            <a:r>
              <a:rPr lang="en-US" baseline="0" dirty="0"/>
              <a:t> prior work on fake videos heavily focus on </a:t>
            </a:r>
            <a:r>
              <a:rPr lang="en-US" baseline="0" dirty="0" err="1"/>
              <a:t>deepfakes</a:t>
            </a:r>
            <a:r>
              <a:rPr lang="en-US" baseline="0" dirty="0"/>
              <a:t> in the Global North. For example, how machines and humans detect </a:t>
            </a:r>
            <a:r>
              <a:rPr lang="en-US" baseline="0" dirty="0" err="1"/>
              <a:t>deepfakes</a:t>
            </a:r>
            <a:r>
              <a:rPr lang="en-US" baseline="0" dirty="0"/>
              <a:t>, what cues they use and how to design training programs to help people better spot </a:t>
            </a:r>
            <a:r>
              <a:rPr lang="en-US" baseline="0" dirty="0" err="1"/>
              <a:t>deepfakes</a:t>
            </a:r>
            <a:r>
              <a:rPr lang="en-US" baseline="0" dirty="0"/>
              <a:t>.</a:t>
            </a:r>
          </a:p>
          <a:p>
            <a:endParaRPr lang="en-US" baseline="0" dirty="0"/>
          </a:p>
          <a:p>
            <a:r>
              <a:rPr lang="en-US" baseline="0" dirty="0"/>
              <a:t>In contrast, there is little work to understand how emerging users in the global south engage with different types of fake videos, including </a:t>
            </a:r>
            <a:r>
              <a:rPr lang="en-US" baseline="0" dirty="0" err="1"/>
              <a:t>deepfakes</a:t>
            </a:r>
            <a:r>
              <a:rPr lang="en-US" baseline="0" dirty="0"/>
              <a:t>.  To address this critical gap, we explore two main questions in our work: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 </a:t>
            </a:r>
            <a:r>
              <a:rPr lang="en-US" dirty="0"/>
              <a:t>How do users from low-resource settings perceive and interact with fake videos?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2. How do they perceive the harms of fake videos and what they consider necessary to curb its spread?</a:t>
            </a:r>
          </a:p>
          <a:p>
            <a:endParaRPr lang="en-US" dirty="0"/>
          </a:p>
        </p:txBody>
      </p:sp>
      <p:sp>
        <p:nvSpPr>
          <p:cNvPr id="4" name="Slide Number Placeholder 3"/>
          <p:cNvSpPr>
            <a:spLocks noGrp="1"/>
          </p:cNvSpPr>
          <p:nvPr>
            <p:ph type="sldNum" sz="quarter" idx="10"/>
          </p:nvPr>
        </p:nvSpPr>
        <p:spPr/>
        <p:txBody>
          <a:bodyPr/>
          <a:lstStyle/>
          <a:p>
            <a:fld id="{8B521B97-ED5A-4500-A14B-2F0E298AD910}" type="slidenum">
              <a:rPr lang="en-US" smtClean="0"/>
              <a:t>4</a:t>
            </a:fld>
            <a:endParaRPr lang="en-US"/>
          </a:p>
        </p:txBody>
      </p:sp>
    </p:spTree>
    <p:extLst>
      <p:ext uri="{BB962C8B-B14F-4D97-AF65-F5344CB8AC3E}">
        <p14:creationId xmlns:p14="http://schemas.microsoft.com/office/powerpoint/2010/main" val="864338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our research questions, we conducted semi-structured interviews with 15 urban and 21 rural social media users in India. We used video probes: 3 </a:t>
            </a:r>
            <a:r>
              <a:rPr lang="en-US" dirty="0" err="1"/>
              <a:t>deepfakes</a:t>
            </a:r>
            <a:r>
              <a:rPr lang="en-US" dirty="0"/>
              <a:t> and one real video to elicit spontaneous responses from our participants.</a:t>
            </a:r>
          </a:p>
        </p:txBody>
      </p:sp>
      <p:sp>
        <p:nvSpPr>
          <p:cNvPr id="4" name="Slide Number Placeholder 3"/>
          <p:cNvSpPr>
            <a:spLocks noGrp="1"/>
          </p:cNvSpPr>
          <p:nvPr>
            <p:ph type="sldNum" sz="quarter" idx="10"/>
          </p:nvPr>
        </p:nvSpPr>
        <p:spPr/>
        <p:txBody>
          <a:bodyPr/>
          <a:lstStyle/>
          <a:p>
            <a:fld id="{8B521B97-ED5A-4500-A14B-2F0E298AD910}" type="slidenum">
              <a:rPr lang="en-US" smtClean="0"/>
              <a:t>5</a:t>
            </a:fld>
            <a:endParaRPr lang="en-US"/>
          </a:p>
        </p:txBody>
      </p:sp>
    </p:spTree>
    <p:extLst>
      <p:ext uri="{BB962C8B-B14F-4D97-AF65-F5344CB8AC3E}">
        <p14:creationId xmlns:p14="http://schemas.microsoft.com/office/powerpoint/2010/main" val="22787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observed that users have varying</a:t>
            </a:r>
            <a:r>
              <a:rPr lang="en-US" sz="1200" b="0" i="0" kern="1200" baseline="0" dirty="0">
                <a:solidFill>
                  <a:schemeClr val="tx1"/>
                </a:solidFill>
                <a:effectLst/>
                <a:latin typeface="+mn-lt"/>
                <a:ea typeface="+mn-ea"/>
                <a:cs typeface="+mn-cs"/>
              </a:rPr>
              <a:t> perceptions of what comprises fake videos.</a:t>
            </a:r>
            <a:br>
              <a:rPr lang="en-US" sz="1200" b="0" i="0" kern="1200" baseline="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many users are unaware of digitally manipulated fake</a:t>
            </a:r>
            <a:r>
              <a:rPr lang="en-US" dirty="0"/>
              <a:t> videos let alone </a:t>
            </a:r>
            <a:r>
              <a:rPr lang="en-US" dirty="0" err="1"/>
              <a:t>deepfakes</a:t>
            </a:r>
            <a:r>
              <a:rPr lang="en-US" dirty="0"/>
              <a:t>. Many</a:t>
            </a:r>
            <a:r>
              <a:rPr lang="en-US" baseline="0" dirty="0"/>
              <a:t> people believe fake videos can only be shared by strangers and there’s no way for them to receive fake videos as they only interact with friends and family on social media.</a:t>
            </a:r>
            <a:endParaRPr lang="en-US" dirty="0"/>
          </a:p>
          <a:p>
            <a:endParaRPr lang="en-US" dirty="0"/>
          </a:p>
          <a:p>
            <a:r>
              <a:rPr lang="en-US" dirty="0"/>
              <a:t>In fact, most</a:t>
            </a:r>
            <a:r>
              <a:rPr lang="en-US" baseline="0" dirty="0"/>
              <a:t> users</a:t>
            </a:r>
            <a:r>
              <a:rPr lang="en-US" dirty="0"/>
              <a:t> </a:t>
            </a:r>
            <a:r>
              <a:rPr lang="en-US" sz="1200" b="0" i="0" kern="1200" dirty="0">
                <a:solidFill>
                  <a:schemeClr val="tx1"/>
                </a:solidFill>
                <a:effectLst/>
                <a:latin typeface="+mn-lt"/>
                <a:ea typeface="+mn-ea"/>
                <a:cs typeface="+mn-cs"/>
              </a:rPr>
              <a:t>perceive videos to be fake only when they present inaccurate information. Such users only considered the possibility of real video either</a:t>
            </a:r>
            <a:r>
              <a:rPr lang="en-US" sz="1200" b="0" i="0" kern="1200" baseline="0" dirty="0">
                <a:solidFill>
                  <a:schemeClr val="tx1"/>
                </a:solidFill>
                <a:effectLst/>
                <a:latin typeface="+mn-lt"/>
                <a:ea typeface="+mn-ea"/>
                <a:cs typeface="+mn-cs"/>
              </a:rPr>
              <a:t> with misleading narrative</a:t>
            </a:r>
            <a:r>
              <a:rPr lang="en-US" sz="1200" b="0" i="0" kern="1200" dirty="0">
                <a:solidFill>
                  <a:schemeClr val="tx1"/>
                </a:solidFill>
                <a:effectLst/>
                <a:latin typeface="+mn-lt"/>
                <a:ea typeface="+mn-ea"/>
                <a:cs typeface="+mn-cs"/>
              </a:rPr>
              <a:t> or when used out of context.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Few users who know about doctored videos</a:t>
            </a:r>
            <a:r>
              <a:rPr lang="en-US" dirty="0"/>
              <a:t> </a:t>
            </a:r>
            <a:r>
              <a:rPr lang="en-US" sz="1200" b="0" i="0" kern="1200" dirty="0">
                <a:solidFill>
                  <a:schemeClr val="tx1"/>
                </a:solidFill>
                <a:effectLst/>
                <a:latin typeface="+mn-lt"/>
                <a:ea typeface="+mn-ea"/>
                <a:cs typeface="+mn-cs"/>
              </a:rPr>
              <a:t>expect them to be of poor quality and easily discernible</a:t>
            </a:r>
            <a:r>
              <a:rPr lang="en-US" dirty="0"/>
              <a:t>. However, some rural participants even trusted obviously inferior </a:t>
            </a:r>
            <a:r>
              <a:rPr lang="en-US" dirty="0" err="1"/>
              <a:t>cheapfake</a:t>
            </a:r>
            <a:r>
              <a:rPr lang="en-US" dirty="0"/>
              <a:t> videos assuming the glitches or mismatched audio are caused by poor network connectivity.</a:t>
            </a:r>
            <a:br>
              <a:rPr lang="en-US" dirty="0"/>
            </a:br>
            <a:br>
              <a:rPr lang="en-US" dirty="0"/>
            </a:b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8B521B97-ED5A-4500-A14B-2F0E298AD910}" type="slidenum">
              <a:rPr lang="en-US" smtClean="0"/>
              <a:t>6</a:t>
            </a:fld>
            <a:endParaRPr lang="en-US"/>
          </a:p>
        </p:txBody>
      </p:sp>
    </p:spTree>
    <p:extLst>
      <p:ext uri="{BB962C8B-B14F-4D97-AF65-F5344CB8AC3E}">
        <p14:creationId xmlns:p14="http://schemas.microsoft.com/office/powerpoint/2010/main" val="4045117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analyzed users’ responses, we found most users lack the skills and willingness to spot fake videos</a:t>
            </a:r>
            <a:r>
              <a:rPr lang="en-US" baseline="0" dirty="0"/>
              <a:t> and expected other users would be aware of the fact.</a:t>
            </a:r>
            <a:endParaRPr lang="en-US" dirty="0"/>
          </a:p>
          <a:p>
            <a:r>
              <a:rPr lang="en-US" dirty="0"/>
              <a:t>some users were oblivious to the risks and harms of fake videos and considered entertaining</a:t>
            </a:r>
            <a:r>
              <a:rPr lang="en-US" baseline="0" dirty="0"/>
              <a:t> fake videos as a mean to earn money</a:t>
            </a:r>
            <a:r>
              <a:rPr lang="en-US" dirty="0"/>
              <a:t>.</a:t>
            </a:r>
            <a:r>
              <a:rPr lang="en-US" baseline="0" dirty="0"/>
              <a:t> </a:t>
            </a:r>
          </a:p>
          <a:p>
            <a:r>
              <a:rPr lang="en-US" dirty="0"/>
              <a:t>Even when users know a video to be fake, they prefer to take no action and sometimes willingly share fake videos that favor their worldview.</a:t>
            </a:r>
          </a:p>
        </p:txBody>
      </p:sp>
      <p:sp>
        <p:nvSpPr>
          <p:cNvPr id="4" name="Slide Number Placeholder 3"/>
          <p:cNvSpPr>
            <a:spLocks noGrp="1"/>
          </p:cNvSpPr>
          <p:nvPr>
            <p:ph type="sldNum" sz="quarter" idx="10"/>
          </p:nvPr>
        </p:nvSpPr>
        <p:spPr/>
        <p:txBody>
          <a:bodyPr/>
          <a:lstStyle/>
          <a:p>
            <a:fld id="{8B521B97-ED5A-4500-A14B-2F0E298AD910}" type="slidenum">
              <a:rPr lang="en-US" smtClean="0"/>
              <a:t>7</a:t>
            </a:fld>
            <a:endParaRPr lang="en-US"/>
          </a:p>
        </p:txBody>
      </p:sp>
    </p:spTree>
    <p:extLst>
      <p:ext uri="{BB962C8B-B14F-4D97-AF65-F5344CB8AC3E}">
        <p14:creationId xmlns:p14="http://schemas.microsoft.com/office/powerpoint/2010/main" val="80331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participants’ responses,</a:t>
            </a:r>
            <a:r>
              <a:rPr lang="en-US" baseline="0" dirty="0"/>
              <a:t> we offer several actionable insights to curb the spread of fake videos. </a:t>
            </a:r>
          </a:p>
          <a:p>
            <a:r>
              <a:rPr lang="en-US" baseline="0" dirty="0"/>
              <a:t>For example, since many users are unaware of digitally manipulated fake videos, to raise awareness short-form videos/ infographics on fake videos could be intermixed with ads on users’ news feed.</a:t>
            </a:r>
          </a:p>
          <a:p>
            <a:r>
              <a:rPr lang="en-US" baseline="0" dirty="0"/>
              <a:t>As many users lack the skills to spot fake videos, to relieve them of the burden of identifying fake videos, automated explainable AI based credibility indicators should be designed in local languages so that low-literate users can easily understand.</a:t>
            </a:r>
          </a:p>
          <a:p>
            <a:r>
              <a:rPr lang="en-US" baseline="0" dirty="0"/>
              <a:t>However, it has been observed that people have less trust in AI based CIs and they also suffer from misidentifications of content. To address this, we can leverage crowd-sourced credibility raters by arranging online trainings for voluntary fact-checkers. Many prior studies investigated designs of training programs to help people better spot fake videos. </a:t>
            </a:r>
          </a:p>
          <a:p>
            <a:r>
              <a:rPr lang="en-US" baseline="0" dirty="0"/>
              <a:t>And finally, making reporting feature more visible and transparent as many of our participants shared they have no idea how to access this feature and how does reporting work and these make them less reluctant to report anything on social media.</a:t>
            </a:r>
            <a:endParaRPr lang="en-US" dirty="0"/>
          </a:p>
        </p:txBody>
      </p:sp>
      <p:sp>
        <p:nvSpPr>
          <p:cNvPr id="4" name="Slide Number Placeholder 3"/>
          <p:cNvSpPr>
            <a:spLocks noGrp="1"/>
          </p:cNvSpPr>
          <p:nvPr>
            <p:ph type="sldNum" sz="quarter" idx="10"/>
          </p:nvPr>
        </p:nvSpPr>
        <p:spPr/>
        <p:txBody>
          <a:bodyPr/>
          <a:lstStyle/>
          <a:p>
            <a:fld id="{8B521B97-ED5A-4500-A14B-2F0E298AD910}" type="slidenum">
              <a:rPr lang="en-US" smtClean="0"/>
              <a:t>8</a:t>
            </a:fld>
            <a:endParaRPr lang="en-US"/>
          </a:p>
        </p:txBody>
      </p:sp>
    </p:spTree>
    <p:extLst>
      <p:ext uri="{BB962C8B-B14F-4D97-AF65-F5344CB8AC3E}">
        <p14:creationId xmlns:p14="http://schemas.microsoft.com/office/powerpoint/2010/main" val="166194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more details, p</a:t>
            </a:r>
            <a:r>
              <a:rPr lang="en-US" dirty="0"/>
              <a:t>lease check out our</a:t>
            </a:r>
            <a:r>
              <a:rPr lang="en-US" baseline="0" dirty="0"/>
              <a:t> paper. If you have any questions please feel free to reach out to us. Thank you!</a:t>
            </a:r>
            <a:endParaRPr lang="en-US" dirty="0"/>
          </a:p>
        </p:txBody>
      </p:sp>
      <p:sp>
        <p:nvSpPr>
          <p:cNvPr id="4" name="Slide Number Placeholder 3"/>
          <p:cNvSpPr>
            <a:spLocks noGrp="1"/>
          </p:cNvSpPr>
          <p:nvPr>
            <p:ph type="sldNum" sz="quarter" idx="10"/>
          </p:nvPr>
        </p:nvSpPr>
        <p:spPr/>
        <p:txBody>
          <a:bodyPr/>
          <a:lstStyle/>
          <a:p>
            <a:fld id="{8B521B97-ED5A-4500-A14B-2F0E298AD910}" type="slidenum">
              <a:rPr lang="en-US" smtClean="0"/>
              <a:t>9</a:t>
            </a:fld>
            <a:endParaRPr lang="en-US"/>
          </a:p>
        </p:txBody>
      </p:sp>
    </p:spTree>
    <p:extLst>
      <p:ext uri="{BB962C8B-B14F-4D97-AF65-F5344CB8AC3E}">
        <p14:creationId xmlns:p14="http://schemas.microsoft.com/office/powerpoint/2010/main" val="2252709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6A919F8-B2CA-461D-A09A-9CAE0C9E582B}"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554F5-A7A1-4FA0-82A4-3995C27FC359}" type="slidenum">
              <a:rPr lang="en-US" smtClean="0"/>
              <a:t>‹#›</a:t>
            </a:fld>
            <a:endParaRPr lang="en-US"/>
          </a:p>
        </p:txBody>
      </p:sp>
    </p:spTree>
    <p:extLst>
      <p:ext uri="{BB962C8B-B14F-4D97-AF65-F5344CB8AC3E}">
        <p14:creationId xmlns:p14="http://schemas.microsoft.com/office/powerpoint/2010/main" val="355563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A919F8-B2CA-461D-A09A-9CAE0C9E582B}"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554F5-A7A1-4FA0-82A4-3995C27FC359}" type="slidenum">
              <a:rPr lang="en-US" smtClean="0"/>
              <a:t>‹#›</a:t>
            </a:fld>
            <a:endParaRPr lang="en-US"/>
          </a:p>
        </p:txBody>
      </p:sp>
    </p:spTree>
    <p:extLst>
      <p:ext uri="{BB962C8B-B14F-4D97-AF65-F5344CB8AC3E}">
        <p14:creationId xmlns:p14="http://schemas.microsoft.com/office/powerpoint/2010/main" val="1308144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A919F8-B2CA-461D-A09A-9CAE0C9E582B}"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554F5-A7A1-4FA0-82A4-3995C27FC359}" type="slidenum">
              <a:rPr lang="en-US" smtClean="0"/>
              <a:t>‹#›</a:t>
            </a:fld>
            <a:endParaRPr lang="en-US"/>
          </a:p>
        </p:txBody>
      </p:sp>
    </p:spTree>
    <p:extLst>
      <p:ext uri="{BB962C8B-B14F-4D97-AF65-F5344CB8AC3E}">
        <p14:creationId xmlns:p14="http://schemas.microsoft.com/office/powerpoint/2010/main" val="2704068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A919F8-B2CA-461D-A09A-9CAE0C9E582B}"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554F5-A7A1-4FA0-82A4-3995C27FC359}" type="slidenum">
              <a:rPr lang="en-US" smtClean="0"/>
              <a:t>‹#›</a:t>
            </a:fld>
            <a:endParaRPr lang="en-US"/>
          </a:p>
        </p:txBody>
      </p:sp>
    </p:spTree>
    <p:extLst>
      <p:ext uri="{BB962C8B-B14F-4D97-AF65-F5344CB8AC3E}">
        <p14:creationId xmlns:p14="http://schemas.microsoft.com/office/powerpoint/2010/main" val="623821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A919F8-B2CA-461D-A09A-9CAE0C9E582B}"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554F5-A7A1-4FA0-82A4-3995C27FC359}" type="slidenum">
              <a:rPr lang="en-US" smtClean="0"/>
              <a:t>‹#›</a:t>
            </a:fld>
            <a:endParaRPr lang="en-US"/>
          </a:p>
        </p:txBody>
      </p:sp>
    </p:spTree>
    <p:extLst>
      <p:ext uri="{BB962C8B-B14F-4D97-AF65-F5344CB8AC3E}">
        <p14:creationId xmlns:p14="http://schemas.microsoft.com/office/powerpoint/2010/main" val="400763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A919F8-B2CA-461D-A09A-9CAE0C9E582B}"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554F5-A7A1-4FA0-82A4-3995C27FC359}" type="slidenum">
              <a:rPr lang="en-US" smtClean="0"/>
              <a:t>‹#›</a:t>
            </a:fld>
            <a:endParaRPr lang="en-US"/>
          </a:p>
        </p:txBody>
      </p:sp>
    </p:spTree>
    <p:extLst>
      <p:ext uri="{BB962C8B-B14F-4D97-AF65-F5344CB8AC3E}">
        <p14:creationId xmlns:p14="http://schemas.microsoft.com/office/powerpoint/2010/main" val="2019623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A919F8-B2CA-461D-A09A-9CAE0C9E582B}" type="datetimeFigureOut">
              <a:rPr lang="en-US" smtClean="0"/>
              <a:t>5/2/2022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7554F5-A7A1-4FA0-82A4-3995C27FC359}" type="slidenum">
              <a:rPr lang="en-US" smtClean="0"/>
              <a:t>‹#›</a:t>
            </a:fld>
            <a:endParaRPr lang="en-US"/>
          </a:p>
        </p:txBody>
      </p:sp>
    </p:spTree>
    <p:extLst>
      <p:ext uri="{BB962C8B-B14F-4D97-AF65-F5344CB8AC3E}">
        <p14:creationId xmlns:p14="http://schemas.microsoft.com/office/powerpoint/2010/main" val="50191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A919F8-B2CA-461D-A09A-9CAE0C9E582B}" type="datetimeFigureOut">
              <a:rPr lang="en-US" smtClean="0"/>
              <a:t>5/2/2022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7554F5-A7A1-4FA0-82A4-3995C27FC359}" type="slidenum">
              <a:rPr lang="en-US" smtClean="0"/>
              <a:t>‹#›</a:t>
            </a:fld>
            <a:endParaRPr lang="en-US"/>
          </a:p>
        </p:txBody>
      </p:sp>
    </p:spTree>
    <p:extLst>
      <p:ext uri="{BB962C8B-B14F-4D97-AF65-F5344CB8AC3E}">
        <p14:creationId xmlns:p14="http://schemas.microsoft.com/office/powerpoint/2010/main" val="3336603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A919F8-B2CA-461D-A09A-9CAE0C9E582B}" type="datetimeFigureOut">
              <a:rPr lang="en-US" smtClean="0"/>
              <a:t>5/2/2022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7554F5-A7A1-4FA0-82A4-3995C27FC359}" type="slidenum">
              <a:rPr lang="en-US" smtClean="0"/>
              <a:t>‹#›</a:t>
            </a:fld>
            <a:endParaRPr lang="en-US"/>
          </a:p>
        </p:txBody>
      </p:sp>
    </p:spTree>
    <p:extLst>
      <p:ext uri="{BB962C8B-B14F-4D97-AF65-F5344CB8AC3E}">
        <p14:creationId xmlns:p14="http://schemas.microsoft.com/office/powerpoint/2010/main" val="281156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A919F8-B2CA-461D-A09A-9CAE0C9E582B}"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554F5-A7A1-4FA0-82A4-3995C27FC359}" type="slidenum">
              <a:rPr lang="en-US" smtClean="0"/>
              <a:t>‹#›</a:t>
            </a:fld>
            <a:endParaRPr lang="en-US"/>
          </a:p>
        </p:txBody>
      </p:sp>
    </p:spTree>
    <p:extLst>
      <p:ext uri="{BB962C8B-B14F-4D97-AF65-F5344CB8AC3E}">
        <p14:creationId xmlns:p14="http://schemas.microsoft.com/office/powerpoint/2010/main" val="1182718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A919F8-B2CA-461D-A09A-9CAE0C9E582B}"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554F5-A7A1-4FA0-82A4-3995C27FC359}" type="slidenum">
              <a:rPr lang="en-US" smtClean="0"/>
              <a:t>‹#›</a:t>
            </a:fld>
            <a:endParaRPr lang="en-US"/>
          </a:p>
        </p:txBody>
      </p:sp>
    </p:spTree>
    <p:extLst>
      <p:ext uri="{BB962C8B-B14F-4D97-AF65-F5344CB8AC3E}">
        <p14:creationId xmlns:p14="http://schemas.microsoft.com/office/powerpoint/2010/main" val="313116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919F8-B2CA-461D-A09A-9CAE0C9E582B}" type="datetimeFigureOut">
              <a:rPr lang="en-US" smtClean="0"/>
              <a:t>5/2/2022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554F5-A7A1-4FA0-82A4-3995C27FC359}" type="slidenum">
              <a:rPr lang="en-US" smtClean="0"/>
              <a:t>‹#›</a:t>
            </a:fld>
            <a:endParaRPr lang="en-US"/>
          </a:p>
        </p:txBody>
      </p:sp>
    </p:spTree>
    <p:extLst>
      <p:ext uri="{BB962C8B-B14F-4D97-AF65-F5344CB8AC3E}">
        <p14:creationId xmlns:p14="http://schemas.microsoft.com/office/powerpoint/2010/main" val="1106436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gif"/><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915345"/>
            <a:ext cx="12192000" cy="1471353"/>
          </a:xfrm>
          <a:noFill/>
        </p:spPr>
        <p:txBody>
          <a:bodyPr anchor="ctr">
            <a:noAutofit/>
          </a:bodyPr>
          <a:lstStyle/>
          <a:p>
            <a:r>
              <a:rPr lang="en-US" sz="3600" b="1" dirty="0"/>
              <a:t>"It Matches My Worldview": Examining Perceptions and</a:t>
            </a:r>
            <a:br>
              <a:rPr lang="en-US" sz="3600" b="1" dirty="0"/>
            </a:br>
            <a:r>
              <a:rPr lang="en-US" sz="3600" b="1" dirty="0"/>
              <a:t>Attitudes Around Fake Videos</a:t>
            </a:r>
            <a:endParaRPr lang="en-US" sz="3600" dirty="0"/>
          </a:p>
        </p:txBody>
      </p:sp>
      <p:pic>
        <p:nvPicPr>
          <p:cNvPr id="8" name="Picture 6" descr="How to Make GIFs From YouTube Videos"/>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5433" y="4627823"/>
            <a:ext cx="3470858" cy="19541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363" y="2953606"/>
            <a:ext cx="984041" cy="98404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descr="2017-11-11-02-17-13-936"/>
          <p:cNvPicPr>
            <a:picLocks noChangeAspect="1" noChangeArrowheads="1"/>
          </p:cNvPicPr>
          <p:nvPr/>
        </p:nvPicPr>
        <p:blipFill rotWithShape="1">
          <a:blip r:embed="rId5">
            <a:extLst>
              <a:ext uri="{28A0092B-C50C-407E-A947-70E740481C1C}">
                <a14:useLocalDpi xmlns:a14="http://schemas.microsoft.com/office/drawing/2010/main" val="0"/>
              </a:ext>
            </a:extLst>
          </a:blip>
          <a:srcRect l="13496" r="15907"/>
          <a:stretch/>
        </p:blipFill>
        <p:spPr bwMode="auto">
          <a:xfrm>
            <a:off x="2328529" y="2962481"/>
            <a:ext cx="1041990" cy="98131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3598" y="4068620"/>
            <a:ext cx="2094931" cy="369332"/>
          </a:xfrm>
          <a:prstGeom prst="rect">
            <a:avLst/>
          </a:prstGeom>
          <a:noFill/>
        </p:spPr>
        <p:txBody>
          <a:bodyPr wrap="square" rtlCol="0">
            <a:spAutoFit/>
          </a:bodyPr>
          <a:lstStyle/>
          <a:p>
            <a:r>
              <a:rPr lang="en-US" b="1" dirty="0">
                <a:solidFill>
                  <a:srgbClr val="00B050"/>
                </a:solidFill>
              </a:rPr>
              <a:t>Farhana Shahid</a:t>
            </a:r>
            <a:r>
              <a:rPr lang="en-US" dirty="0">
                <a:solidFill>
                  <a:srgbClr val="00B050"/>
                </a:solidFill>
              </a:rPr>
              <a:t>*</a:t>
            </a:r>
            <a:endParaRPr lang="en-US" dirty="0"/>
          </a:p>
        </p:txBody>
      </p:sp>
      <p:sp>
        <p:nvSpPr>
          <p:cNvPr id="6" name="TextBox 5"/>
          <p:cNvSpPr txBox="1"/>
          <p:nvPr/>
        </p:nvSpPr>
        <p:spPr>
          <a:xfrm>
            <a:off x="2083980" y="4068620"/>
            <a:ext cx="1935126" cy="369332"/>
          </a:xfrm>
          <a:prstGeom prst="rect">
            <a:avLst/>
          </a:prstGeom>
          <a:noFill/>
        </p:spPr>
        <p:txBody>
          <a:bodyPr wrap="square" rtlCol="0">
            <a:spAutoFit/>
          </a:bodyPr>
          <a:lstStyle/>
          <a:p>
            <a:r>
              <a:rPr lang="en-US" dirty="0" err="1"/>
              <a:t>Srujana</a:t>
            </a:r>
            <a:r>
              <a:rPr lang="en-US" dirty="0"/>
              <a:t> Kamath*</a:t>
            </a:r>
          </a:p>
        </p:txBody>
      </p:sp>
      <p:pic>
        <p:nvPicPr>
          <p:cNvPr id="1028" name="Picture 4" descr="Vivian Jia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6655" y="2967888"/>
            <a:ext cx="1045498" cy="10454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Annie Sidota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20540" y="2925265"/>
            <a:ext cx="1012382" cy="101238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16807" y="4068620"/>
            <a:ext cx="1744055" cy="369332"/>
          </a:xfrm>
          <a:prstGeom prst="rect">
            <a:avLst/>
          </a:prstGeom>
          <a:noFill/>
        </p:spPr>
        <p:txBody>
          <a:bodyPr wrap="square" rtlCol="0">
            <a:spAutoFit/>
          </a:bodyPr>
          <a:lstStyle/>
          <a:p>
            <a:r>
              <a:rPr lang="en-US" dirty="0"/>
              <a:t>Annie </a:t>
            </a:r>
            <a:r>
              <a:rPr lang="en-US" dirty="0" err="1"/>
              <a:t>Sidotam</a:t>
            </a:r>
            <a:endParaRPr lang="en-US" dirty="0"/>
          </a:p>
        </p:txBody>
      </p:sp>
      <p:sp>
        <p:nvSpPr>
          <p:cNvPr id="9" name="TextBox 8"/>
          <p:cNvSpPr txBox="1"/>
          <p:nvPr/>
        </p:nvSpPr>
        <p:spPr>
          <a:xfrm>
            <a:off x="6093351" y="4068620"/>
            <a:ext cx="1867786" cy="369332"/>
          </a:xfrm>
          <a:prstGeom prst="rect">
            <a:avLst/>
          </a:prstGeom>
          <a:noFill/>
        </p:spPr>
        <p:txBody>
          <a:bodyPr wrap="square" rtlCol="0">
            <a:spAutoFit/>
          </a:bodyPr>
          <a:lstStyle/>
          <a:p>
            <a:r>
              <a:rPr lang="en-US" dirty="0"/>
              <a:t>Vivian Jiang</a:t>
            </a:r>
          </a:p>
        </p:txBody>
      </p:sp>
      <p:pic>
        <p:nvPicPr>
          <p:cNvPr id="1032" name="Picture 8" descr="Alexa Batin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2769" y="2995240"/>
            <a:ext cx="1012403" cy="101240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961137" y="4068620"/>
            <a:ext cx="1867786" cy="369332"/>
          </a:xfrm>
          <a:prstGeom prst="rect">
            <a:avLst/>
          </a:prstGeom>
          <a:noFill/>
        </p:spPr>
        <p:txBody>
          <a:bodyPr wrap="square" rtlCol="0">
            <a:spAutoFit/>
          </a:bodyPr>
          <a:lstStyle/>
          <a:p>
            <a:r>
              <a:rPr lang="en-US" dirty="0"/>
              <a:t>Alexa </a:t>
            </a:r>
            <a:r>
              <a:rPr lang="en-US" dirty="0" err="1"/>
              <a:t>Batino</a:t>
            </a:r>
            <a:endParaRPr lang="en-US" dirty="0"/>
          </a:p>
        </p:txBody>
      </p:sp>
      <p:pic>
        <p:nvPicPr>
          <p:cNvPr id="1036" name="Picture 12" descr="Photo of Aditya Vashistha"/>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9998"/>
          <a:stretch/>
        </p:blipFill>
        <p:spPr bwMode="auto">
          <a:xfrm>
            <a:off x="10068289" y="2933211"/>
            <a:ext cx="1059077" cy="11148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9828923" y="4068620"/>
            <a:ext cx="1867786" cy="369332"/>
          </a:xfrm>
          <a:prstGeom prst="rect">
            <a:avLst/>
          </a:prstGeom>
          <a:noFill/>
        </p:spPr>
        <p:txBody>
          <a:bodyPr wrap="square" rtlCol="0">
            <a:spAutoFit/>
          </a:bodyPr>
          <a:lstStyle/>
          <a:p>
            <a:r>
              <a:rPr lang="en-US" dirty="0"/>
              <a:t>Aditya </a:t>
            </a:r>
            <a:r>
              <a:rPr lang="en-US" dirty="0" err="1"/>
              <a:t>Vashistha</a:t>
            </a:r>
            <a:endParaRPr lang="en-US" dirty="0"/>
          </a:p>
        </p:txBody>
      </p:sp>
    </p:spTree>
    <p:extLst>
      <p:ext uri="{BB962C8B-B14F-4D97-AF65-F5344CB8AC3E}">
        <p14:creationId xmlns:p14="http://schemas.microsoft.com/office/powerpoint/2010/main" val="1155678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5454" r="18313" b="30520"/>
          <a:stretch/>
        </p:blipFill>
        <p:spPr>
          <a:xfrm>
            <a:off x="9018767" y="2237783"/>
            <a:ext cx="1766455" cy="1853046"/>
          </a:xfrm>
          <a:prstGeom prst="rect">
            <a:avLst/>
          </a:prstGeom>
        </p:spPr>
      </p:pic>
      <p:sp>
        <p:nvSpPr>
          <p:cNvPr id="5" name="TextBox 4"/>
          <p:cNvSpPr txBox="1"/>
          <p:nvPr/>
        </p:nvSpPr>
        <p:spPr>
          <a:xfrm>
            <a:off x="8771075" y="4090829"/>
            <a:ext cx="2566554" cy="400110"/>
          </a:xfrm>
          <a:prstGeom prst="rect">
            <a:avLst/>
          </a:prstGeom>
          <a:noFill/>
        </p:spPr>
        <p:txBody>
          <a:bodyPr wrap="square" rtlCol="0">
            <a:spAutoFit/>
          </a:bodyPr>
          <a:lstStyle/>
          <a:p>
            <a:r>
              <a:rPr lang="en-US" sz="2000" dirty="0">
                <a:solidFill>
                  <a:srgbClr val="0070C0"/>
                </a:solidFill>
              </a:rPr>
              <a:t>Seeing</a:t>
            </a:r>
            <a:r>
              <a:rPr lang="en-US" sz="2000" dirty="0"/>
              <a:t> is </a:t>
            </a:r>
            <a:r>
              <a:rPr lang="en-US" sz="2000" dirty="0">
                <a:solidFill>
                  <a:srgbClr val="FF0000"/>
                </a:solidFill>
              </a:rPr>
              <a:t>Believing</a:t>
            </a:r>
          </a:p>
        </p:txBody>
      </p:sp>
      <p:pic>
        <p:nvPicPr>
          <p:cNvPr id="7" name="Picture 4" descr="Facebook png images | PNGW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147" r="18985"/>
          <a:stretch/>
        </p:blipFill>
        <p:spPr bwMode="auto">
          <a:xfrm>
            <a:off x="3338623" y="3099280"/>
            <a:ext cx="834808" cy="8028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a:srcRect l="21376" r="19715" b="24286"/>
          <a:stretch/>
        </p:blipFill>
        <p:spPr>
          <a:xfrm>
            <a:off x="420666" y="3143614"/>
            <a:ext cx="557529" cy="716577"/>
          </a:xfrm>
          <a:prstGeom prst="rect">
            <a:avLst/>
          </a:prstGeom>
        </p:spPr>
      </p:pic>
      <p:pic>
        <p:nvPicPr>
          <p:cNvPr id="2" name="Picture 1"/>
          <p:cNvPicPr>
            <a:picLocks noChangeAspect="1"/>
          </p:cNvPicPr>
          <p:nvPr/>
        </p:nvPicPr>
        <p:blipFill rotWithShape="1">
          <a:blip r:embed="rId6"/>
          <a:srcRect l="12631" t="2239" r="10505" b="29190"/>
          <a:stretch/>
        </p:blipFill>
        <p:spPr>
          <a:xfrm>
            <a:off x="1711980" y="1427069"/>
            <a:ext cx="1626643" cy="1451155"/>
          </a:xfrm>
          <a:prstGeom prst="rect">
            <a:avLst/>
          </a:prstGeom>
        </p:spPr>
      </p:pic>
      <p:pic>
        <p:nvPicPr>
          <p:cNvPr id="11" name="Picture 10"/>
          <p:cNvPicPr>
            <a:picLocks noChangeAspect="1"/>
          </p:cNvPicPr>
          <p:nvPr/>
        </p:nvPicPr>
        <p:blipFill rotWithShape="1">
          <a:blip r:embed="rId7"/>
          <a:srcRect l="12182" t="11350" r="11922" b="30052"/>
          <a:stretch/>
        </p:blipFill>
        <p:spPr>
          <a:xfrm>
            <a:off x="1305375" y="3255239"/>
            <a:ext cx="783541" cy="604952"/>
          </a:xfrm>
          <a:prstGeom prst="rect">
            <a:avLst/>
          </a:prstGeom>
        </p:spPr>
      </p:pic>
      <p:pic>
        <p:nvPicPr>
          <p:cNvPr id="12" name="Picture 11"/>
          <p:cNvPicPr>
            <a:picLocks noChangeAspect="1"/>
          </p:cNvPicPr>
          <p:nvPr/>
        </p:nvPicPr>
        <p:blipFill>
          <a:blip r:embed="rId8"/>
          <a:stretch>
            <a:fillRect/>
          </a:stretch>
        </p:blipFill>
        <p:spPr>
          <a:xfrm>
            <a:off x="2338020" y="3164306"/>
            <a:ext cx="830988" cy="830988"/>
          </a:xfrm>
          <a:prstGeom prst="rect">
            <a:avLst/>
          </a:prstGeom>
        </p:spPr>
      </p:pic>
      <p:sp>
        <p:nvSpPr>
          <p:cNvPr id="10" name="TextBox 9"/>
          <p:cNvSpPr txBox="1"/>
          <p:nvPr/>
        </p:nvSpPr>
        <p:spPr>
          <a:xfrm>
            <a:off x="0" y="4018366"/>
            <a:ext cx="4693594" cy="707886"/>
          </a:xfrm>
          <a:prstGeom prst="rect">
            <a:avLst/>
          </a:prstGeom>
          <a:noFill/>
        </p:spPr>
        <p:txBody>
          <a:bodyPr wrap="square" rtlCol="0">
            <a:spAutoFit/>
          </a:bodyPr>
          <a:lstStyle/>
          <a:p>
            <a:pPr algn="ctr"/>
            <a:r>
              <a:rPr lang="en-US" sz="2000" dirty="0"/>
              <a:t>Increasing popularity of video sharing platforms</a:t>
            </a:r>
          </a:p>
        </p:txBody>
      </p:sp>
      <p:pic>
        <p:nvPicPr>
          <p:cNvPr id="13" name="Picture 12"/>
          <p:cNvPicPr>
            <a:picLocks noChangeAspect="1"/>
          </p:cNvPicPr>
          <p:nvPr/>
        </p:nvPicPr>
        <p:blipFill rotWithShape="1">
          <a:blip r:embed="rId9"/>
          <a:srcRect l="11833" t="15475" r="10505" b="30465"/>
          <a:stretch/>
        </p:blipFill>
        <p:spPr>
          <a:xfrm>
            <a:off x="5092989" y="2270737"/>
            <a:ext cx="2440668" cy="1698945"/>
          </a:xfrm>
          <a:prstGeom prst="rect">
            <a:avLst/>
          </a:prstGeom>
        </p:spPr>
      </p:pic>
      <p:sp>
        <p:nvSpPr>
          <p:cNvPr id="14" name="TextBox 13"/>
          <p:cNvSpPr txBox="1"/>
          <p:nvPr/>
        </p:nvSpPr>
        <p:spPr>
          <a:xfrm>
            <a:off x="4775128" y="4018366"/>
            <a:ext cx="3076389" cy="707886"/>
          </a:xfrm>
          <a:prstGeom prst="rect">
            <a:avLst/>
          </a:prstGeom>
          <a:noFill/>
        </p:spPr>
        <p:txBody>
          <a:bodyPr wrap="square" rtlCol="0">
            <a:spAutoFit/>
          </a:bodyPr>
          <a:lstStyle/>
          <a:p>
            <a:pPr algn="ctr"/>
            <a:r>
              <a:rPr lang="en-US" sz="2000" dirty="0"/>
              <a:t>Next billion users from the Global South</a:t>
            </a:r>
          </a:p>
        </p:txBody>
      </p:sp>
    </p:spTree>
    <p:extLst>
      <p:ext uri="{BB962C8B-B14F-4D97-AF65-F5344CB8AC3E}">
        <p14:creationId xmlns:p14="http://schemas.microsoft.com/office/powerpoint/2010/main" val="131108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Deepfakes: Who Can We Trust Really? | The Startup"/>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64351" y="1352049"/>
            <a:ext cx="5119749" cy="2879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07760" y="4401244"/>
            <a:ext cx="5984240" cy="1015663"/>
          </a:xfrm>
          <a:prstGeom prst="rect">
            <a:avLst/>
          </a:prstGeom>
          <a:noFill/>
        </p:spPr>
        <p:txBody>
          <a:bodyPr wrap="square" rtlCol="0">
            <a:spAutoFit/>
          </a:bodyPr>
          <a:lstStyle/>
          <a:p>
            <a:pPr algn="ctr"/>
            <a:r>
              <a:rPr lang="en-US" sz="2000" dirty="0" err="1"/>
              <a:t>Deepfake</a:t>
            </a:r>
            <a:r>
              <a:rPr lang="en-US" sz="2000" dirty="0"/>
              <a:t>: A puppet-mastered </a:t>
            </a:r>
            <a:r>
              <a:rPr lang="en-US" sz="2000" dirty="0" err="1"/>
              <a:t>deepfake</a:t>
            </a:r>
            <a:r>
              <a:rPr lang="en-US" sz="2000" dirty="0"/>
              <a:t> to transfer source’s head movement and facial expressions on Putin’s face</a:t>
            </a:r>
          </a:p>
        </p:txBody>
      </p:sp>
      <p:sp>
        <p:nvSpPr>
          <p:cNvPr id="9" name="TextBox 8"/>
          <p:cNvSpPr txBox="1"/>
          <p:nvPr/>
        </p:nvSpPr>
        <p:spPr>
          <a:xfrm>
            <a:off x="0" y="4379942"/>
            <a:ext cx="6146800" cy="707886"/>
          </a:xfrm>
          <a:prstGeom prst="rect">
            <a:avLst/>
          </a:prstGeom>
          <a:noFill/>
        </p:spPr>
        <p:txBody>
          <a:bodyPr wrap="square" rtlCol="0">
            <a:spAutoFit/>
          </a:bodyPr>
          <a:lstStyle/>
          <a:p>
            <a:pPr algn="ctr"/>
            <a:r>
              <a:rPr lang="en-US" sz="2000" dirty="0" err="1"/>
              <a:t>Cheapfake</a:t>
            </a:r>
            <a:r>
              <a:rPr lang="en-US" sz="2000" dirty="0"/>
              <a:t>: Video frame slowed down to make Nancy Pelosi’s speech appear slurred and drunk</a:t>
            </a:r>
          </a:p>
        </p:txBody>
      </p:sp>
      <p:sp>
        <p:nvSpPr>
          <p:cNvPr id="10" name="TextBox 9"/>
          <p:cNvSpPr txBox="1"/>
          <p:nvPr/>
        </p:nvSpPr>
        <p:spPr>
          <a:xfrm>
            <a:off x="8102009" y="6488668"/>
            <a:ext cx="4089991" cy="369332"/>
          </a:xfrm>
          <a:prstGeom prst="rect">
            <a:avLst/>
          </a:prstGeom>
          <a:noFill/>
        </p:spPr>
        <p:txBody>
          <a:bodyPr wrap="square" rtlCol="0">
            <a:spAutoFit/>
          </a:bodyPr>
          <a:lstStyle/>
          <a:p>
            <a:r>
              <a:rPr lang="en-US" dirty="0"/>
              <a:t>Image credit: Washington Post, Medium</a:t>
            </a:r>
          </a:p>
        </p:txBody>
      </p:sp>
      <p:pic>
        <p:nvPicPr>
          <p:cNvPr id="2" name="Picture 1"/>
          <p:cNvPicPr>
            <a:picLocks noChangeAspect="1"/>
          </p:cNvPicPr>
          <p:nvPr/>
        </p:nvPicPr>
        <p:blipFill>
          <a:blip r:embed="rId4"/>
          <a:stretch>
            <a:fillRect/>
          </a:stretch>
        </p:blipFill>
        <p:spPr>
          <a:xfrm>
            <a:off x="321532" y="1352049"/>
            <a:ext cx="5705475" cy="2943225"/>
          </a:xfrm>
          <a:prstGeom prst="rect">
            <a:avLst/>
          </a:prstGeom>
        </p:spPr>
      </p:pic>
      <p:sp>
        <p:nvSpPr>
          <p:cNvPr id="3" name="TextBox 2">
            <a:extLst>
              <a:ext uri="{FF2B5EF4-FFF2-40B4-BE49-F238E27FC236}">
                <a16:creationId xmlns:a16="http://schemas.microsoft.com/office/drawing/2014/main" id="{6393293D-6D84-1B29-F210-4BB9D404F044}"/>
              </a:ext>
            </a:extLst>
          </p:cNvPr>
          <p:cNvSpPr txBox="1"/>
          <p:nvPr/>
        </p:nvSpPr>
        <p:spPr>
          <a:xfrm>
            <a:off x="4114800" y="292949"/>
            <a:ext cx="4404732" cy="523220"/>
          </a:xfrm>
          <a:prstGeom prst="rect">
            <a:avLst/>
          </a:prstGeom>
          <a:noFill/>
        </p:spPr>
        <p:txBody>
          <a:bodyPr wrap="square" rtlCol="0">
            <a:spAutoFit/>
          </a:bodyPr>
          <a:lstStyle/>
          <a:p>
            <a:pPr algn="ctr"/>
            <a:r>
              <a:rPr lang="en-US" sz="2800" b="1" dirty="0"/>
              <a:t>Fake Videos</a:t>
            </a:r>
          </a:p>
        </p:txBody>
      </p:sp>
    </p:spTree>
    <p:extLst>
      <p:ext uri="{BB962C8B-B14F-4D97-AF65-F5344CB8AC3E}">
        <p14:creationId xmlns:p14="http://schemas.microsoft.com/office/powerpoint/2010/main" val="601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4" presetClass="entr" presetSubtype="5"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vertical)">
                                      <p:cBhvr>
                                        <p:cTn id="13" dur="500"/>
                                        <p:tgtEl>
                                          <p:spTgt spid="4"/>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4294967295"/>
          </p:nvPr>
        </p:nvSpPr>
        <p:spPr>
          <a:xfrm>
            <a:off x="524884" y="359120"/>
            <a:ext cx="3180080" cy="447675"/>
          </a:xfrm>
        </p:spPr>
        <p:txBody>
          <a:bodyPr>
            <a:normAutofit lnSpcReduction="10000"/>
          </a:bodyPr>
          <a:lstStyle/>
          <a:p>
            <a:pPr marL="0" indent="0" algn="ctr">
              <a:buNone/>
            </a:pPr>
            <a:r>
              <a:rPr lang="en-US" b="1" dirty="0"/>
              <a:t>Prior Work</a:t>
            </a:r>
          </a:p>
        </p:txBody>
      </p:sp>
      <p:sp>
        <p:nvSpPr>
          <p:cNvPr id="11" name="TextBox 10"/>
          <p:cNvSpPr txBox="1"/>
          <p:nvPr/>
        </p:nvSpPr>
        <p:spPr>
          <a:xfrm>
            <a:off x="132080" y="2961018"/>
            <a:ext cx="564896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Automated and human detection of </a:t>
            </a:r>
            <a:r>
              <a:rPr lang="en-US" sz="2000" dirty="0" err="1"/>
              <a:t>deepfakes</a:t>
            </a:r>
            <a:endParaRPr lang="en-US" sz="2000" dirty="0"/>
          </a:p>
          <a:p>
            <a:pPr marL="285750" indent="-285750">
              <a:buFont typeface="Arial" panose="020B0604020202020204" pitchFamily="34" charset="0"/>
              <a:buChar char="•"/>
            </a:pPr>
            <a:r>
              <a:rPr lang="en-US" sz="2000" dirty="0"/>
              <a:t>Cues to detect </a:t>
            </a:r>
            <a:r>
              <a:rPr lang="en-US" sz="2000" dirty="0" err="1"/>
              <a:t>deepfakes</a:t>
            </a:r>
            <a:endParaRPr lang="en-US" sz="2000" dirty="0"/>
          </a:p>
          <a:p>
            <a:pPr marL="285750" indent="-285750">
              <a:buFont typeface="Arial" panose="020B0604020202020204" pitchFamily="34" charset="0"/>
              <a:buChar char="•"/>
            </a:pPr>
            <a:r>
              <a:rPr lang="en-US" sz="2000" dirty="0"/>
              <a:t>Training to help people detect </a:t>
            </a:r>
            <a:r>
              <a:rPr lang="en-US" sz="2000" dirty="0" err="1"/>
              <a:t>deepfakes</a:t>
            </a:r>
            <a:endParaRPr lang="en-US" sz="2000" dirty="0"/>
          </a:p>
        </p:txBody>
      </p:sp>
      <p:sp>
        <p:nvSpPr>
          <p:cNvPr id="13" name="Text Placeholder 5"/>
          <p:cNvSpPr txBox="1">
            <a:spLocks/>
          </p:cNvSpPr>
          <p:nvPr/>
        </p:nvSpPr>
        <p:spPr>
          <a:xfrm>
            <a:off x="7328535" y="357360"/>
            <a:ext cx="3180080" cy="4476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Research Questions</a:t>
            </a:r>
          </a:p>
        </p:txBody>
      </p:sp>
      <p:pic>
        <p:nvPicPr>
          <p:cNvPr id="14" name="Picture 13"/>
          <p:cNvPicPr>
            <a:picLocks noChangeAspect="1"/>
          </p:cNvPicPr>
          <p:nvPr/>
        </p:nvPicPr>
        <p:blipFill rotWithShape="1">
          <a:blip r:embed="rId3"/>
          <a:srcRect l="15454" r="18313" b="30520"/>
          <a:stretch/>
        </p:blipFill>
        <p:spPr>
          <a:xfrm>
            <a:off x="8035347" y="845739"/>
            <a:ext cx="1766455" cy="1853046"/>
          </a:xfrm>
          <a:prstGeom prst="rect">
            <a:avLst/>
          </a:prstGeom>
        </p:spPr>
      </p:pic>
      <p:sp>
        <p:nvSpPr>
          <p:cNvPr id="15" name="TextBox 14"/>
          <p:cNvSpPr txBox="1"/>
          <p:nvPr/>
        </p:nvSpPr>
        <p:spPr>
          <a:xfrm>
            <a:off x="5984240" y="2655811"/>
            <a:ext cx="6207760" cy="707886"/>
          </a:xfrm>
          <a:prstGeom prst="rect">
            <a:avLst/>
          </a:prstGeom>
          <a:noFill/>
        </p:spPr>
        <p:txBody>
          <a:bodyPr wrap="square" rtlCol="0">
            <a:spAutoFit/>
          </a:bodyPr>
          <a:lstStyle/>
          <a:p>
            <a:pPr algn="ctr"/>
            <a:r>
              <a:rPr lang="en-US" sz="2000" dirty="0"/>
              <a:t>How do users from low-resource settings perceive and interact with fake videos?</a:t>
            </a:r>
          </a:p>
        </p:txBody>
      </p:sp>
      <p:pic>
        <p:nvPicPr>
          <p:cNvPr id="16" name="Picture 15"/>
          <p:cNvPicPr>
            <a:picLocks noChangeAspect="1"/>
          </p:cNvPicPr>
          <p:nvPr/>
        </p:nvPicPr>
        <p:blipFill rotWithShape="1">
          <a:blip r:embed="rId4"/>
          <a:srcRect l="13124" t="5429" r="15409" b="24324"/>
          <a:stretch/>
        </p:blipFill>
        <p:spPr>
          <a:xfrm>
            <a:off x="8035347" y="3446602"/>
            <a:ext cx="1676400" cy="1647805"/>
          </a:xfrm>
          <a:prstGeom prst="rect">
            <a:avLst/>
          </a:prstGeom>
        </p:spPr>
      </p:pic>
      <p:sp>
        <p:nvSpPr>
          <p:cNvPr id="17" name="TextBox 16"/>
          <p:cNvSpPr txBox="1"/>
          <p:nvPr/>
        </p:nvSpPr>
        <p:spPr>
          <a:xfrm>
            <a:off x="5984240" y="5094407"/>
            <a:ext cx="6096000" cy="707886"/>
          </a:xfrm>
          <a:prstGeom prst="rect">
            <a:avLst/>
          </a:prstGeom>
          <a:noFill/>
        </p:spPr>
        <p:txBody>
          <a:bodyPr wrap="square" rtlCol="0">
            <a:spAutoFit/>
          </a:bodyPr>
          <a:lstStyle/>
          <a:p>
            <a:pPr algn="ctr"/>
            <a:r>
              <a:rPr lang="en-US" sz="2000" dirty="0"/>
              <a:t>How do they perceive the harms of fake videos and what they consider necessary to curb its spread?</a:t>
            </a:r>
          </a:p>
        </p:txBody>
      </p:sp>
      <p:pic>
        <p:nvPicPr>
          <p:cNvPr id="18" name="Picture 17"/>
          <p:cNvPicPr>
            <a:picLocks noChangeAspect="1"/>
          </p:cNvPicPr>
          <p:nvPr/>
        </p:nvPicPr>
        <p:blipFill rotWithShape="1">
          <a:blip r:embed="rId5"/>
          <a:srcRect l="13734" t="12286" r="16324" b="29657"/>
          <a:stretch/>
        </p:blipFill>
        <p:spPr>
          <a:xfrm>
            <a:off x="908743" y="944880"/>
            <a:ext cx="2433898" cy="2020295"/>
          </a:xfrm>
          <a:prstGeom prst="rect">
            <a:avLst/>
          </a:prstGeom>
        </p:spPr>
      </p:pic>
    </p:spTree>
    <p:extLst>
      <p:ext uri="{BB962C8B-B14F-4D97-AF65-F5344CB8AC3E}">
        <p14:creationId xmlns:p14="http://schemas.microsoft.com/office/powerpoint/2010/main" val="62732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32400" y="130168"/>
            <a:ext cx="2570480" cy="523220"/>
          </a:xfrm>
          <a:prstGeom prst="rect">
            <a:avLst/>
          </a:prstGeom>
          <a:noFill/>
        </p:spPr>
        <p:txBody>
          <a:bodyPr wrap="square" rtlCol="0">
            <a:spAutoFit/>
          </a:bodyPr>
          <a:lstStyle/>
          <a:p>
            <a:r>
              <a:rPr lang="en-US" sz="2800" b="1" dirty="0"/>
              <a:t>Methodology</a:t>
            </a:r>
          </a:p>
        </p:txBody>
      </p:sp>
      <p:pic>
        <p:nvPicPr>
          <p:cNvPr id="7" name="Picture 6"/>
          <p:cNvPicPr>
            <a:picLocks noChangeAspect="1"/>
          </p:cNvPicPr>
          <p:nvPr/>
        </p:nvPicPr>
        <p:blipFill rotWithShape="1">
          <a:blip r:embed="rId3"/>
          <a:srcRect l="17542" t="10762" r="17543" b="25086"/>
          <a:stretch/>
        </p:blipFill>
        <p:spPr>
          <a:xfrm>
            <a:off x="4023360" y="1024228"/>
            <a:ext cx="1402080" cy="1385624"/>
          </a:xfrm>
          <a:prstGeom prst="rect">
            <a:avLst/>
          </a:prstGeom>
        </p:spPr>
      </p:pic>
      <p:pic>
        <p:nvPicPr>
          <p:cNvPr id="8" name="Picture 7"/>
          <p:cNvPicPr>
            <a:picLocks noChangeAspect="1"/>
          </p:cNvPicPr>
          <p:nvPr/>
        </p:nvPicPr>
        <p:blipFill rotWithShape="1">
          <a:blip r:embed="rId4"/>
          <a:srcRect l="14800" t="4210" r="13581" b="23105"/>
          <a:stretch/>
        </p:blipFill>
        <p:spPr>
          <a:xfrm>
            <a:off x="3342619" y="1684838"/>
            <a:ext cx="680741" cy="690880"/>
          </a:xfrm>
          <a:prstGeom prst="rect">
            <a:avLst/>
          </a:prstGeom>
        </p:spPr>
      </p:pic>
      <p:pic>
        <p:nvPicPr>
          <p:cNvPr id="9" name="Picture 8"/>
          <p:cNvPicPr>
            <a:picLocks noChangeAspect="1"/>
          </p:cNvPicPr>
          <p:nvPr/>
        </p:nvPicPr>
        <p:blipFill rotWithShape="1">
          <a:blip r:embed="rId5"/>
          <a:srcRect r="9314" b="19752"/>
          <a:stretch/>
        </p:blipFill>
        <p:spPr>
          <a:xfrm>
            <a:off x="7316690" y="961757"/>
            <a:ext cx="1634270" cy="1446163"/>
          </a:xfrm>
          <a:prstGeom prst="rect">
            <a:avLst/>
          </a:prstGeom>
        </p:spPr>
      </p:pic>
      <p:pic>
        <p:nvPicPr>
          <p:cNvPr id="10" name="Picture 9"/>
          <p:cNvPicPr>
            <a:picLocks noChangeAspect="1"/>
          </p:cNvPicPr>
          <p:nvPr/>
        </p:nvPicPr>
        <p:blipFill rotWithShape="1">
          <a:blip r:embed="rId4"/>
          <a:srcRect l="14800" t="4210" r="13581" b="23105"/>
          <a:stretch/>
        </p:blipFill>
        <p:spPr>
          <a:xfrm>
            <a:off x="6766539" y="1717040"/>
            <a:ext cx="680741" cy="690880"/>
          </a:xfrm>
          <a:prstGeom prst="rect">
            <a:avLst/>
          </a:prstGeom>
        </p:spPr>
      </p:pic>
      <p:sp>
        <p:nvSpPr>
          <p:cNvPr id="11" name="TextBox 10"/>
          <p:cNvSpPr txBox="1"/>
          <p:nvPr/>
        </p:nvSpPr>
        <p:spPr>
          <a:xfrm>
            <a:off x="3241019" y="2626380"/>
            <a:ext cx="2763562" cy="400110"/>
          </a:xfrm>
          <a:prstGeom prst="rect">
            <a:avLst/>
          </a:prstGeom>
          <a:noFill/>
        </p:spPr>
        <p:txBody>
          <a:bodyPr wrap="square" rtlCol="0">
            <a:spAutoFit/>
          </a:bodyPr>
          <a:lstStyle/>
          <a:p>
            <a:r>
              <a:rPr lang="en-US" sz="2000" dirty="0"/>
              <a:t>15 urban users (7 F, 8 M)</a:t>
            </a:r>
          </a:p>
        </p:txBody>
      </p:sp>
      <p:sp>
        <p:nvSpPr>
          <p:cNvPr id="12" name="TextBox 11"/>
          <p:cNvSpPr txBox="1"/>
          <p:nvPr/>
        </p:nvSpPr>
        <p:spPr>
          <a:xfrm>
            <a:off x="6517640" y="2626380"/>
            <a:ext cx="2951480" cy="400110"/>
          </a:xfrm>
          <a:prstGeom prst="rect">
            <a:avLst/>
          </a:prstGeom>
          <a:noFill/>
        </p:spPr>
        <p:txBody>
          <a:bodyPr wrap="square" rtlCol="0">
            <a:spAutoFit/>
          </a:bodyPr>
          <a:lstStyle/>
          <a:p>
            <a:r>
              <a:rPr lang="en-US" sz="2000" dirty="0"/>
              <a:t>21 rural users (11 F, 10 M)</a:t>
            </a:r>
          </a:p>
        </p:txBody>
      </p:sp>
      <p:pic>
        <p:nvPicPr>
          <p:cNvPr id="13" name="Picture 12"/>
          <p:cNvPicPr>
            <a:picLocks noChangeAspect="1"/>
          </p:cNvPicPr>
          <p:nvPr/>
        </p:nvPicPr>
        <p:blipFill rotWithShape="1">
          <a:blip r:embed="rId6"/>
          <a:srcRect l="6114" r="8096" b="21733"/>
          <a:stretch/>
        </p:blipFill>
        <p:spPr>
          <a:xfrm>
            <a:off x="5425440" y="3678663"/>
            <a:ext cx="1544320" cy="1408883"/>
          </a:xfrm>
          <a:prstGeom prst="rect">
            <a:avLst/>
          </a:prstGeom>
        </p:spPr>
      </p:pic>
      <p:sp>
        <p:nvSpPr>
          <p:cNvPr id="14" name="TextBox 13"/>
          <p:cNvSpPr txBox="1"/>
          <p:nvPr/>
        </p:nvSpPr>
        <p:spPr>
          <a:xfrm>
            <a:off x="4420345" y="5233140"/>
            <a:ext cx="3713480" cy="400110"/>
          </a:xfrm>
          <a:prstGeom prst="rect">
            <a:avLst/>
          </a:prstGeom>
          <a:noFill/>
        </p:spPr>
        <p:txBody>
          <a:bodyPr wrap="square" rtlCol="0">
            <a:spAutoFit/>
          </a:bodyPr>
          <a:lstStyle/>
          <a:p>
            <a:r>
              <a:rPr lang="en-US" sz="2000" dirty="0"/>
              <a:t>Video probes (3 </a:t>
            </a:r>
            <a:r>
              <a:rPr lang="en-US" sz="2000" dirty="0" err="1"/>
              <a:t>deepfakes</a:t>
            </a:r>
            <a:r>
              <a:rPr lang="en-US" sz="2000" dirty="0"/>
              <a:t>, 1 real)</a:t>
            </a:r>
          </a:p>
        </p:txBody>
      </p:sp>
    </p:spTree>
    <p:extLst>
      <p:ext uri="{BB962C8B-B14F-4D97-AF65-F5344CB8AC3E}">
        <p14:creationId xmlns:p14="http://schemas.microsoft.com/office/powerpoint/2010/main" val="129646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7280" y="191128"/>
            <a:ext cx="5364480" cy="523220"/>
          </a:xfrm>
          <a:prstGeom prst="rect">
            <a:avLst/>
          </a:prstGeom>
          <a:noFill/>
        </p:spPr>
        <p:txBody>
          <a:bodyPr wrap="square" rtlCol="0">
            <a:spAutoFit/>
          </a:bodyPr>
          <a:lstStyle/>
          <a:p>
            <a:r>
              <a:rPr lang="en-US" sz="2800" b="1" dirty="0"/>
              <a:t>Users’ Perceptions of Fake Videos</a:t>
            </a:r>
          </a:p>
        </p:txBody>
      </p:sp>
      <p:pic>
        <p:nvPicPr>
          <p:cNvPr id="3" name="Picture 2"/>
          <p:cNvPicPr>
            <a:picLocks noChangeAspect="1"/>
          </p:cNvPicPr>
          <p:nvPr/>
        </p:nvPicPr>
        <p:blipFill rotWithShape="1">
          <a:blip r:embed="rId3"/>
          <a:srcRect l="31410" r="25466" b="18076"/>
          <a:stretch/>
        </p:blipFill>
        <p:spPr>
          <a:xfrm>
            <a:off x="2088044" y="973600"/>
            <a:ext cx="731520" cy="1389694"/>
          </a:xfrm>
          <a:prstGeom prst="rect">
            <a:avLst/>
          </a:prstGeom>
        </p:spPr>
      </p:pic>
      <p:sp>
        <p:nvSpPr>
          <p:cNvPr id="4" name="TextBox 3"/>
          <p:cNvSpPr txBox="1"/>
          <p:nvPr/>
        </p:nvSpPr>
        <p:spPr>
          <a:xfrm>
            <a:off x="3229934" y="1308279"/>
            <a:ext cx="6756400" cy="400110"/>
          </a:xfrm>
          <a:prstGeom prst="rect">
            <a:avLst/>
          </a:prstGeom>
          <a:noFill/>
        </p:spPr>
        <p:txBody>
          <a:bodyPr wrap="square" rtlCol="0">
            <a:spAutoFit/>
          </a:bodyPr>
          <a:lstStyle/>
          <a:p>
            <a:r>
              <a:rPr lang="en-US" sz="2000" dirty="0"/>
              <a:t>No idea about doctored or edited videos and even </a:t>
            </a:r>
            <a:r>
              <a:rPr lang="en-US" sz="2000" dirty="0" err="1"/>
              <a:t>deepfakes</a:t>
            </a:r>
            <a:endParaRPr lang="en-US" sz="2000" dirty="0"/>
          </a:p>
        </p:txBody>
      </p:sp>
      <p:pic>
        <p:nvPicPr>
          <p:cNvPr id="5" name="Picture 4"/>
          <p:cNvPicPr>
            <a:picLocks noChangeAspect="1"/>
          </p:cNvPicPr>
          <p:nvPr/>
        </p:nvPicPr>
        <p:blipFill rotWithShape="1">
          <a:blip r:embed="rId4"/>
          <a:srcRect l="7181" b="18381"/>
          <a:stretch/>
        </p:blipFill>
        <p:spPr>
          <a:xfrm>
            <a:off x="1768169" y="2705794"/>
            <a:ext cx="1371271" cy="1205806"/>
          </a:xfrm>
          <a:prstGeom prst="rect">
            <a:avLst/>
          </a:prstGeom>
        </p:spPr>
      </p:pic>
      <p:sp>
        <p:nvSpPr>
          <p:cNvPr id="6" name="TextBox 5"/>
          <p:cNvSpPr txBox="1"/>
          <p:nvPr/>
        </p:nvSpPr>
        <p:spPr>
          <a:xfrm>
            <a:off x="3800194" y="2963024"/>
            <a:ext cx="6756400" cy="400110"/>
          </a:xfrm>
          <a:prstGeom prst="rect">
            <a:avLst/>
          </a:prstGeom>
          <a:noFill/>
        </p:spPr>
        <p:txBody>
          <a:bodyPr wrap="square" rtlCol="0">
            <a:spAutoFit/>
          </a:bodyPr>
          <a:lstStyle/>
          <a:p>
            <a:r>
              <a:rPr lang="en-US" sz="2000" dirty="0"/>
              <a:t>Inaccurate information presented in video format is fake video</a:t>
            </a:r>
          </a:p>
        </p:txBody>
      </p:sp>
      <p:pic>
        <p:nvPicPr>
          <p:cNvPr id="7" name="Picture 6"/>
          <p:cNvPicPr>
            <a:picLocks noChangeAspect="1"/>
          </p:cNvPicPr>
          <p:nvPr/>
        </p:nvPicPr>
        <p:blipFill rotWithShape="1">
          <a:blip r:embed="rId5"/>
          <a:srcRect l="13734" t="12286" r="16324" b="29657"/>
          <a:stretch/>
        </p:blipFill>
        <p:spPr>
          <a:xfrm>
            <a:off x="1543490" y="4447744"/>
            <a:ext cx="1595950" cy="1324743"/>
          </a:xfrm>
          <a:prstGeom prst="rect">
            <a:avLst/>
          </a:prstGeom>
        </p:spPr>
      </p:pic>
      <p:sp>
        <p:nvSpPr>
          <p:cNvPr id="8" name="TextBox 7"/>
          <p:cNvSpPr txBox="1"/>
          <p:nvPr/>
        </p:nvSpPr>
        <p:spPr>
          <a:xfrm>
            <a:off x="3378554" y="4740416"/>
            <a:ext cx="7599680" cy="400110"/>
          </a:xfrm>
          <a:prstGeom prst="rect">
            <a:avLst/>
          </a:prstGeom>
          <a:noFill/>
        </p:spPr>
        <p:txBody>
          <a:bodyPr wrap="square" rtlCol="0">
            <a:spAutoFit/>
          </a:bodyPr>
          <a:lstStyle/>
          <a:p>
            <a:r>
              <a:rPr lang="en-US" sz="2000" dirty="0"/>
              <a:t>Digitally manipulated fake videos are of poor quality and easier to spot</a:t>
            </a:r>
          </a:p>
        </p:txBody>
      </p:sp>
      <p:sp>
        <p:nvSpPr>
          <p:cNvPr id="9" name="TextBox 8"/>
          <p:cNvSpPr txBox="1"/>
          <p:nvPr/>
        </p:nvSpPr>
        <p:spPr>
          <a:xfrm>
            <a:off x="2636874" y="1785797"/>
            <a:ext cx="7942521" cy="707886"/>
          </a:xfrm>
          <a:prstGeom prst="rect">
            <a:avLst/>
          </a:prstGeom>
          <a:noFill/>
        </p:spPr>
        <p:txBody>
          <a:bodyPr wrap="square" rtlCol="0">
            <a:spAutoFit/>
          </a:bodyPr>
          <a:lstStyle/>
          <a:p>
            <a:pPr algn="ctr"/>
            <a:r>
              <a:rPr lang="en-US" sz="2000" i="1" dirty="0">
                <a:solidFill>
                  <a:srgbClr val="00B0F0"/>
                </a:solidFill>
              </a:rPr>
              <a:t>“I never receive fake videos as I am only connected with my friends and family on social media” </a:t>
            </a:r>
          </a:p>
        </p:txBody>
      </p:sp>
      <p:sp>
        <p:nvSpPr>
          <p:cNvPr id="10" name="TextBox 9"/>
          <p:cNvSpPr txBox="1"/>
          <p:nvPr/>
        </p:nvSpPr>
        <p:spPr>
          <a:xfrm>
            <a:off x="2974753" y="3363134"/>
            <a:ext cx="8242596" cy="707886"/>
          </a:xfrm>
          <a:prstGeom prst="rect">
            <a:avLst/>
          </a:prstGeom>
          <a:noFill/>
        </p:spPr>
        <p:txBody>
          <a:bodyPr wrap="square" rtlCol="0">
            <a:spAutoFit/>
          </a:bodyPr>
          <a:lstStyle/>
          <a:p>
            <a:pPr algn="ctr"/>
            <a:r>
              <a:rPr lang="en-US" sz="2000" i="1" dirty="0">
                <a:solidFill>
                  <a:srgbClr val="00B0F0"/>
                </a:solidFill>
              </a:rPr>
              <a:t>“They used protesting students’ video with misleading comment to spread propaganda. We see such videos almost everyday.”</a:t>
            </a:r>
          </a:p>
        </p:txBody>
      </p:sp>
      <p:sp>
        <p:nvSpPr>
          <p:cNvPr id="11" name="TextBox 10"/>
          <p:cNvSpPr txBox="1"/>
          <p:nvPr/>
        </p:nvSpPr>
        <p:spPr>
          <a:xfrm>
            <a:off x="2819564" y="5140526"/>
            <a:ext cx="8317024" cy="707886"/>
          </a:xfrm>
          <a:prstGeom prst="rect">
            <a:avLst/>
          </a:prstGeom>
          <a:noFill/>
        </p:spPr>
        <p:txBody>
          <a:bodyPr wrap="square" rtlCol="0">
            <a:spAutoFit/>
          </a:bodyPr>
          <a:lstStyle/>
          <a:p>
            <a:pPr algn="ctr"/>
            <a:r>
              <a:rPr lang="en-US" sz="2000" i="1" dirty="0">
                <a:solidFill>
                  <a:srgbClr val="00B0F0"/>
                </a:solidFill>
              </a:rPr>
              <a:t>“I once spotted a fake video. It was easy as the speaker’s lips were not synchronizing with the audio”</a:t>
            </a:r>
          </a:p>
        </p:txBody>
      </p:sp>
    </p:spTree>
    <p:extLst>
      <p:ext uri="{BB962C8B-B14F-4D97-AF65-F5344CB8AC3E}">
        <p14:creationId xmlns:p14="http://schemas.microsoft.com/office/powerpoint/2010/main" val="279885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42080" y="252088"/>
            <a:ext cx="5364480" cy="523220"/>
          </a:xfrm>
          <a:prstGeom prst="rect">
            <a:avLst/>
          </a:prstGeom>
          <a:noFill/>
        </p:spPr>
        <p:txBody>
          <a:bodyPr wrap="square" rtlCol="0">
            <a:spAutoFit/>
          </a:bodyPr>
          <a:lstStyle/>
          <a:p>
            <a:r>
              <a:rPr lang="en-US" sz="2800" b="1" dirty="0"/>
              <a:t>Users’ Responses to Fake Videos</a:t>
            </a:r>
          </a:p>
        </p:txBody>
      </p:sp>
      <p:pic>
        <p:nvPicPr>
          <p:cNvPr id="3" name="Picture 2"/>
          <p:cNvPicPr>
            <a:picLocks noChangeAspect="1"/>
          </p:cNvPicPr>
          <p:nvPr/>
        </p:nvPicPr>
        <p:blipFill rotWithShape="1">
          <a:blip r:embed="rId3"/>
          <a:srcRect l="15454" r="18313" b="30520"/>
          <a:stretch/>
        </p:blipFill>
        <p:spPr>
          <a:xfrm>
            <a:off x="2355907" y="1170858"/>
            <a:ext cx="1281373" cy="1344185"/>
          </a:xfrm>
          <a:prstGeom prst="rect">
            <a:avLst/>
          </a:prstGeom>
        </p:spPr>
      </p:pic>
      <p:sp>
        <p:nvSpPr>
          <p:cNvPr id="4" name="TextBox 3"/>
          <p:cNvSpPr txBox="1"/>
          <p:nvPr/>
        </p:nvSpPr>
        <p:spPr>
          <a:xfrm>
            <a:off x="4808397" y="1430538"/>
            <a:ext cx="6106160" cy="400110"/>
          </a:xfrm>
          <a:prstGeom prst="rect">
            <a:avLst/>
          </a:prstGeom>
          <a:noFill/>
        </p:spPr>
        <p:txBody>
          <a:bodyPr wrap="square" rtlCol="0">
            <a:spAutoFit/>
          </a:bodyPr>
          <a:lstStyle/>
          <a:p>
            <a:r>
              <a:rPr lang="en-US" sz="2000" dirty="0"/>
              <a:t>Lacks willingness to either spot or report fake videos</a:t>
            </a:r>
          </a:p>
        </p:txBody>
      </p:sp>
      <p:pic>
        <p:nvPicPr>
          <p:cNvPr id="5" name="Picture 4"/>
          <p:cNvPicPr>
            <a:picLocks noChangeAspect="1"/>
          </p:cNvPicPr>
          <p:nvPr/>
        </p:nvPicPr>
        <p:blipFill rotWithShape="1">
          <a:blip r:embed="rId4"/>
          <a:srcRect l="14190" t="22190" r="13429" b="39867"/>
          <a:stretch/>
        </p:blipFill>
        <p:spPr>
          <a:xfrm>
            <a:off x="2050892" y="4673599"/>
            <a:ext cx="1586388" cy="831601"/>
          </a:xfrm>
          <a:prstGeom prst="rect">
            <a:avLst/>
          </a:prstGeom>
        </p:spPr>
      </p:pic>
      <p:sp>
        <p:nvSpPr>
          <p:cNvPr id="6" name="TextBox 5"/>
          <p:cNvSpPr txBox="1"/>
          <p:nvPr/>
        </p:nvSpPr>
        <p:spPr>
          <a:xfrm>
            <a:off x="4109601" y="4689289"/>
            <a:ext cx="8178800" cy="400110"/>
          </a:xfrm>
          <a:prstGeom prst="rect">
            <a:avLst/>
          </a:prstGeom>
          <a:noFill/>
        </p:spPr>
        <p:txBody>
          <a:bodyPr wrap="square" rtlCol="0">
            <a:spAutoFit/>
          </a:bodyPr>
          <a:lstStyle/>
          <a:p>
            <a:r>
              <a:rPr lang="en-US" sz="2000" dirty="0"/>
              <a:t>Prefers to share videos that supports their worldview even if it is fake</a:t>
            </a:r>
          </a:p>
        </p:txBody>
      </p:sp>
      <p:pic>
        <p:nvPicPr>
          <p:cNvPr id="7" name="Picture 6"/>
          <p:cNvPicPr>
            <a:picLocks noChangeAspect="1"/>
          </p:cNvPicPr>
          <p:nvPr/>
        </p:nvPicPr>
        <p:blipFill rotWithShape="1">
          <a:blip r:embed="rId5"/>
          <a:srcRect l="9619" r="9162" b="19600"/>
          <a:stretch/>
        </p:blipFill>
        <p:spPr>
          <a:xfrm>
            <a:off x="2298855" y="2822339"/>
            <a:ext cx="1395476" cy="1381404"/>
          </a:xfrm>
          <a:prstGeom prst="rect">
            <a:avLst/>
          </a:prstGeom>
        </p:spPr>
      </p:pic>
      <p:sp>
        <p:nvSpPr>
          <p:cNvPr id="9" name="TextBox 8"/>
          <p:cNvSpPr txBox="1"/>
          <p:nvPr/>
        </p:nvSpPr>
        <p:spPr>
          <a:xfrm>
            <a:off x="5303401" y="2984797"/>
            <a:ext cx="5791200" cy="400110"/>
          </a:xfrm>
          <a:prstGeom prst="rect">
            <a:avLst/>
          </a:prstGeom>
          <a:noFill/>
        </p:spPr>
        <p:txBody>
          <a:bodyPr wrap="square" rtlCol="0">
            <a:spAutoFit/>
          </a:bodyPr>
          <a:lstStyle/>
          <a:p>
            <a:r>
              <a:rPr lang="en-US" sz="2000" dirty="0"/>
              <a:t>Some think fake videos can cause no harm</a:t>
            </a:r>
          </a:p>
        </p:txBody>
      </p:sp>
      <p:sp>
        <p:nvSpPr>
          <p:cNvPr id="8" name="TextBox 7"/>
          <p:cNvSpPr txBox="1"/>
          <p:nvPr/>
        </p:nvSpPr>
        <p:spPr>
          <a:xfrm>
            <a:off x="4494973" y="1833816"/>
            <a:ext cx="6733008" cy="400110"/>
          </a:xfrm>
          <a:prstGeom prst="rect">
            <a:avLst/>
          </a:prstGeom>
          <a:noFill/>
        </p:spPr>
        <p:txBody>
          <a:bodyPr wrap="square" rtlCol="0">
            <a:spAutoFit/>
          </a:bodyPr>
          <a:lstStyle/>
          <a:p>
            <a:r>
              <a:rPr lang="en-US" sz="2000" i="1" dirty="0">
                <a:solidFill>
                  <a:srgbClr val="00B0F0"/>
                </a:solidFill>
              </a:rPr>
              <a:t>“I think most people know the video is fake. So I just ignore it.”</a:t>
            </a:r>
          </a:p>
        </p:txBody>
      </p:sp>
      <p:sp>
        <p:nvSpPr>
          <p:cNvPr id="10" name="TextBox 9"/>
          <p:cNvSpPr txBox="1"/>
          <p:nvPr/>
        </p:nvSpPr>
        <p:spPr>
          <a:xfrm>
            <a:off x="3768886" y="3472327"/>
            <a:ext cx="7546517" cy="707886"/>
          </a:xfrm>
          <a:prstGeom prst="rect">
            <a:avLst/>
          </a:prstGeom>
          <a:noFill/>
        </p:spPr>
        <p:txBody>
          <a:bodyPr wrap="square" rtlCol="0">
            <a:spAutoFit/>
          </a:bodyPr>
          <a:lstStyle/>
          <a:p>
            <a:pPr algn="ctr"/>
            <a:r>
              <a:rPr lang="en-US" sz="2000" i="1" dirty="0">
                <a:solidFill>
                  <a:srgbClr val="00B0F0"/>
                </a:solidFill>
              </a:rPr>
              <a:t>“These funny fake videos are all means to earn money. With more subscribers you will get more likes and earn more.”</a:t>
            </a:r>
          </a:p>
        </p:txBody>
      </p:sp>
      <p:sp>
        <p:nvSpPr>
          <p:cNvPr id="11" name="TextBox 10"/>
          <p:cNvSpPr txBox="1"/>
          <p:nvPr/>
        </p:nvSpPr>
        <p:spPr>
          <a:xfrm>
            <a:off x="3768886" y="5151257"/>
            <a:ext cx="7881325" cy="707886"/>
          </a:xfrm>
          <a:prstGeom prst="rect">
            <a:avLst/>
          </a:prstGeom>
          <a:noFill/>
        </p:spPr>
        <p:txBody>
          <a:bodyPr wrap="square" rtlCol="0">
            <a:spAutoFit/>
          </a:bodyPr>
          <a:lstStyle/>
          <a:p>
            <a:pPr algn="ctr"/>
            <a:r>
              <a:rPr lang="en-US" sz="2000" dirty="0">
                <a:solidFill>
                  <a:srgbClr val="00B0F0"/>
                </a:solidFill>
              </a:rPr>
              <a:t>“</a:t>
            </a:r>
            <a:r>
              <a:rPr lang="en-US" sz="2000" i="1" dirty="0">
                <a:solidFill>
                  <a:srgbClr val="00B0F0"/>
                </a:solidFill>
              </a:rPr>
              <a:t>If my worldview matches with a video, I will definitely share it even if it’s fake.”</a:t>
            </a:r>
            <a:endParaRPr lang="en-US" sz="2000" dirty="0">
              <a:solidFill>
                <a:srgbClr val="00B0F0"/>
              </a:solidFill>
            </a:endParaRPr>
          </a:p>
        </p:txBody>
      </p:sp>
    </p:spTree>
    <p:extLst>
      <p:ext uri="{BB962C8B-B14F-4D97-AF65-F5344CB8AC3E}">
        <p14:creationId xmlns:p14="http://schemas.microsoft.com/office/powerpoint/2010/main" val="392159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8"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1200" y="231768"/>
            <a:ext cx="6644640" cy="523220"/>
          </a:xfrm>
          <a:prstGeom prst="rect">
            <a:avLst/>
          </a:prstGeom>
          <a:noFill/>
        </p:spPr>
        <p:txBody>
          <a:bodyPr wrap="square" rtlCol="0">
            <a:spAutoFit/>
          </a:bodyPr>
          <a:lstStyle/>
          <a:p>
            <a:r>
              <a:rPr lang="en-US" sz="2800" b="1" dirty="0"/>
              <a:t>Actionable Insights to Prevent Fake Videos</a:t>
            </a:r>
          </a:p>
        </p:txBody>
      </p:sp>
      <p:pic>
        <p:nvPicPr>
          <p:cNvPr id="3" name="Picture 2"/>
          <p:cNvPicPr>
            <a:picLocks noChangeAspect="1"/>
          </p:cNvPicPr>
          <p:nvPr/>
        </p:nvPicPr>
        <p:blipFill rotWithShape="1">
          <a:blip r:embed="rId3"/>
          <a:srcRect l="19676" t="5276" r="20438" b="25391"/>
          <a:stretch/>
        </p:blipFill>
        <p:spPr>
          <a:xfrm>
            <a:off x="995680" y="2346562"/>
            <a:ext cx="1127760" cy="1305677"/>
          </a:xfrm>
          <a:prstGeom prst="rect">
            <a:avLst/>
          </a:prstGeom>
        </p:spPr>
      </p:pic>
      <p:sp>
        <p:nvSpPr>
          <p:cNvPr id="4" name="TextBox 3"/>
          <p:cNvSpPr txBox="1"/>
          <p:nvPr/>
        </p:nvSpPr>
        <p:spPr>
          <a:xfrm>
            <a:off x="2367280" y="2799345"/>
            <a:ext cx="8249920" cy="400110"/>
          </a:xfrm>
          <a:prstGeom prst="rect">
            <a:avLst/>
          </a:prstGeom>
          <a:noFill/>
        </p:spPr>
        <p:txBody>
          <a:bodyPr wrap="square" rtlCol="0">
            <a:spAutoFit/>
          </a:bodyPr>
          <a:lstStyle/>
          <a:p>
            <a:r>
              <a:rPr lang="en-US" sz="2000" dirty="0"/>
              <a:t>Design explainable AI based credibility indicators in local dialect </a:t>
            </a:r>
          </a:p>
        </p:txBody>
      </p:sp>
      <p:pic>
        <p:nvPicPr>
          <p:cNvPr id="5" name="Picture 4"/>
          <p:cNvPicPr>
            <a:picLocks noChangeAspect="1"/>
          </p:cNvPicPr>
          <p:nvPr/>
        </p:nvPicPr>
        <p:blipFill rotWithShape="1">
          <a:blip r:embed="rId4"/>
          <a:srcRect l="8552" r="8552" b="20666"/>
          <a:stretch/>
        </p:blipFill>
        <p:spPr>
          <a:xfrm>
            <a:off x="996824" y="967771"/>
            <a:ext cx="1126616" cy="1078206"/>
          </a:xfrm>
          <a:prstGeom prst="rect">
            <a:avLst/>
          </a:prstGeom>
        </p:spPr>
      </p:pic>
      <p:sp>
        <p:nvSpPr>
          <p:cNvPr id="6" name="TextBox 5"/>
          <p:cNvSpPr txBox="1"/>
          <p:nvPr/>
        </p:nvSpPr>
        <p:spPr>
          <a:xfrm>
            <a:off x="2367280" y="1338091"/>
            <a:ext cx="9255760" cy="400110"/>
          </a:xfrm>
          <a:prstGeom prst="rect">
            <a:avLst/>
          </a:prstGeom>
          <a:noFill/>
        </p:spPr>
        <p:txBody>
          <a:bodyPr wrap="square" rtlCol="0">
            <a:spAutoFit/>
          </a:bodyPr>
          <a:lstStyle/>
          <a:p>
            <a:r>
              <a:rPr lang="en-US" sz="2000" dirty="0"/>
              <a:t>Intermixing short-form videos/ infographics on fake videos with ads on news feed </a:t>
            </a:r>
          </a:p>
        </p:txBody>
      </p:sp>
      <p:pic>
        <p:nvPicPr>
          <p:cNvPr id="7" name="Picture 6"/>
          <p:cNvPicPr>
            <a:picLocks noChangeAspect="1"/>
          </p:cNvPicPr>
          <p:nvPr/>
        </p:nvPicPr>
        <p:blipFill>
          <a:blip r:embed="rId5"/>
          <a:stretch>
            <a:fillRect/>
          </a:stretch>
        </p:blipFill>
        <p:spPr>
          <a:xfrm>
            <a:off x="995680" y="4028440"/>
            <a:ext cx="1219200" cy="1219200"/>
          </a:xfrm>
          <a:prstGeom prst="rect">
            <a:avLst/>
          </a:prstGeom>
        </p:spPr>
      </p:pic>
      <p:sp>
        <p:nvSpPr>
          <p:cNvPr id="8" name="TextBox 7"/>
          <p:cNvSpPr txBox="1"/>
          <p:nvPr/>
        </p:nvSpPr>
        <p:spPr>
          <a:xfrm>
            <a:off x="2367280" y="4260599"/>
            <a:ext cx="9672320" cy="400110"/>
          </a:xfrm>
          <a:prstGeom prst="rect">
            <a:avLst/>
          </a:prstGeom>
          <a:noFill/>
        </p:spPr>
        <p:txBody>
          <a:bodyPr wrap="square" rtlCol="0">
            <a:spAutoFit/>
          </a:bodyPr>
          <a:lstStyle/>
          <a:p>
            <a:r>
              <a:rPr lang="en-US" sz="2000" dirty="0"/>
              <a:t>Online training for voluntary fact-checkers to utilize crowd-sourced credibility assessment</a:t>
            </a:r>
          </a:p>
        </p:txBody>
      </p:sp>
      <p:pic>
        <p:nvPicPr>
          <p:cNvPr id="10" name="Picture 9"/>
          <p:cNvPicPr>
            <a:picLocks noChangeAspect="1"/>
          </p:cNvPicPr>
          <p:nvPr/>
        </p:nvPicPr>
        <p:blipFill>
          <a:blip r:embed="rId6"/>
          <a:stretch>
            <a:fillRect/>
          </a:stretch>
        </p:blipFill>
        <p:spPr>
          <a:xfrm>
            <a:off x="681096" y="5268547"/>
            <a:ext cx="1812180" cy="1812180"/>
          </a:xfrm>
          <a:prstGeom prst="rect">
            <a:avLst/>
          </a:prstGeom>
        </p:spPr>
      </p:pic>
      <p:sp>
        <p:nvSpPr>
          <p:cNvPr id="11" name="TextBox 10"/>
          <p:cNvSpPr txBox="1"/>
          <p:nvPr/>
        </p:nvSpPr>
        <p:spPr>
          <a:xfrm>
            <a:off x="2367280" y="5774527"/>
            <a:ext cx="8463280" cy="400110"/>
          </a:xfrm>
          <a:prstGeom prst="rect">
            <a:avLst/>
          </a:prstGeom>
          <a:noFill/>
        </p:spPr>
        <p:txBody>
          <a:bodyPr wrap="square" rtlCol="0">
            <a:spAutoFit/>
          </a:bodyPr>
          <a:lstStyle/>
          <a:p>
            <a:r>
              <a:rPr lang="en-US" sz="2000" dirty="0"/>
              <a:t>Making reporting feature more visible and transparent</a:t>
            </a:r>
          </a:p>
        </p:txBody>
      </p:sp>
    </p:spTree>
    <p:extLst>
      <p:ext uri="{BB962C8B-B14F-4D97-AF65-F5344CB8AC3E}">
        <p14:creationId xmlns:p14="http://schemas.microsoft.com/office/powerpoint/2010/main" val="17748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190" y="352203"/>
            <a:ext cx="2857500" cy="2857500"/>
          </a:xfrm>
          <a:prstGeom prst="rect">
            <a:avLst/>
          </a:prstGeom>
        </p:spPr>
      </p:pic>
      <p:sp>
        <p:nvSpPr>
          <p:cNvPr id="3" name="TextBox 2"/>
          <p:cNvSpPr txBox="1"/>
          <p:nvPr/>
        </p:nvSpPr>
        <p:spPr>
          <a:xfrm>
            <a:off x="4306186" y="3115339"/>
            <a:ext cx="3366978" cy="400110"/>
          </a:xfrm>
          <a:prstGeom prst="rect">
            <a:avLst/>
          </a:prstGeom>
          <a:noFill/>
        </p:spPr>
        <p:txBody>
          <a:bodyPr wrap="square" rtlCol="0">
            <a:spAutoFit/>
          </a:bodyPr>
          <a:lstStyle/>
          <a:p>
            <a:r>
              <a:rPr lang="en-US" sz="2000" dirty="0"/>
              <a:t>https://bit.ly/chi22-fake-video</a:t>
            </a:r>
          </a:p>
        </p:txBody>
      </p:sp>
      <p:sp>
        <p:nvSpPr>
          <p:cNvPr id="4" name="TextBox 3"/>
          <p:cNvSpPr txBox="1"/>
          <p:nvPr/>
        </p:nvSpPr>
        <p:spPr>
          <a:xfrm>
            <a:off x="3250365" y="3612489"/>
            <a:ext cx="5188688" cy="400110"/>
          </a:xfrm>
          <a:prstGeom prst="rect">
            <a:avLst/>
          </a:prstGeom>
          <a:noFill/>
        </p:spPr>
        <p:txBody>
          <a:bodyPr wrap="square" rtlCol="0">
            <a:spAutoFit/>
          </a:bodyPr>
          <a:lstStyle/>
          <a:p>
            <a:pPr algn="ctr"/>
            <a:r>
              <a:rPr lang="en-US" sz="2000" b="1" dirty="0"/>
              <a:t>Farhana Shahid</a:t>
            </a:r>
          </a:p>
        </p:txBody>
      </p:sp>
      <p:sp>
        <p:nvSpPr>
          <p:cNvPr id="5" name="TextBox 4"/>
          <p:cNvSpPr txBox="1"/>
          <p:nvPr/>
        </p:nvSpPr>
        <p:spPr>
          <a:xfrm>
            <a:off x="778296" y="5060838"/>
            <a:ext cx="10132827" cy="830997"/>
          </a:xfrm>
          <a:prstGeom prst="rect">
            <a:avLst/>
          </a:prstGeom>
          <a:noFill/>
        </p:spPr>
        <p:txBody>
          <a:bodyPr wrap="square" rtlCol="0">
            <a:spAutoFit/>
          </a:bodyPr>
          <a:lstStyle/>
          <a:p>
            <a:pPr algn="ctr"/>
            <a:r>
              <a:rPr lang="en-US" sz="4800" b="1" dirty="0"/>
              <a:t>Thank You!</a:t>
            </a:r>
          </a:p>
        </p:txBody>
      </p:sp>
      <p:pic>
        <p:nvPicPr>
          <p:cNvPr id="10" name="Graphic 9" descr="Envelope with solid fill">
            <a:extLst>
              <a:ext uri="{FF2B5EF4-FFF2-40B4-BE49-F238E27FC236}">
                <a16:creationId xmlns:a16="http://schemas.microsoft.com/office/drawing/2014/main" id="{3D3F5EB9-1714-63FF-1A68-187E23B8C1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2190" y="4107766"/>
            <a:ext cx="428952" cy="428952"/>
          </a:xfrm>
          <a:prstGeom prst="rect">
            <a:avLst/>
          </a:prstGeom>
        </p:spPr>
      </p:pic>
      <p:sp>
        <p:nvSpPr>
          <p:cNvPr id="11" name="TextBox 10">
            <a:extLst>
              <a:ext uri="{FF2B5EF4-FFF2-40B4-BE49-F238E27FC236}">
                <a16:creationId xmlns:a16="http://schemas.microsoft.com/office/drawing/2014/main" id="{B97F414C-85A9-381D-E600-49B175C3F84D}"/>
              </a:ext>
            </a:extLst>
          </p:cNvPr>
          <p:cNvSpPr txBox="1"/>
          <p:nvPr/>
        </p:nvSpPr>
        <p:spPr>
          <a:xfrm>
            <a:off x="5011142" y="4101720"/>
            <a:ext cx="3764280" cy="400110"/>
          </a:xfrm>
          <a:prstGeom prst="rect">
            <a:avLst/>
          </a:prstGeom>
          <a:noFill/>
        </p:spPr>
        <p:txBody>
          <a:bodyPr wrap="square" rtlCol="0">
            <a:spAutoFit/>
          </a:bodyPr>
          <a:lstStyle/>
          <a:p>
            <a:r>
              <a:rPr lang="en-US" sz="2000" dirty="0">
                <a:cs typeface="Arial" panose="020B0604020202020204" pitchFamily="34" charset="0"/>
              </a:rPr>
              <a:t>fs468@cornell.edu</a:t>
            </a:r>
          </a:p>
        </p:txBody>
      </p:sp>
      <p:pic>
        <p:nvPicPr>
          <p:cNvPr id="12" name="Picture 2" descr="Black twitter icon - Free black social icons">
            <a:extLst>
              <a:ext uri="{FF2B5EF4-FFF2-40B4-BE49-F238E27FC236}">
                <a16:creationId xmlns:a16="http://schemas.microsoft.com/office/drawing/2014/main" id="{5F19FA44-054E-99D6-0DF6-F851B0BDA8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6017" y="4712440"/>
            <a:ext cx="365125" cy="3651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C29CB43-EEAE-2D51-8474-71EAB81DD793}"/>
              </a:ext>
            </a:extLst>
          </p:cNvPr>
          <p:cNvSpPr txBox="1"/>
          <p:nvPr/>
        </p:nvSpPr>
        <p:spPr>
          <a:xfrm>
            <a:off x="5011142" y="4685061"/>
            <a:ext cx="3764280" cy="400110"/>
          </a:xfrm>
          <a:prstGeom prst="rect">
            <a:avLst/>
          </a:prstGeom>
          <a:noFill/>
        </p:spPr>
        <p:txBody>
          <a:bodyPr wrap="square" rtlCol="0">
            <a:spAutoFit/>
          </a:bodyPr>
          <a:lstStyle/>
          <a:p>
            <a:r>
              <a:rPr lang="en-US" sz="2000" dirty="0" err="1">
                <a:cs typeface="Arial" panose="020B0604020202020204" pitchFamily="34" charset="0"/>
              </a:rPr>
              <a:t>FarhanaShahid</a:t>
            </a:r>
            <a:r>
              <a:rPr lang="en-US" sz="2000" dirty="0">
                <a:cs typeface="Arial" panose="020B0604020202020204" pitchFamily="34" charset="0"/>
              </a:rPr>
              <a:t>_</a:t>
            </a:r>
          </a:p>
        </p:txBody>
      </p:sp>
    </p:spTree>
    <p:extLst>
      <p:ext uri="{BB962C8B-B14F-4D97-AF65-F5344CB8AC3E}">
        <p14:creationId xmlns:p14="http://schemas.microsoft.com/office/powerpoint/2010/main" val="319125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931</TotalTime>
  <Words>1346</Words>
  <Application>Microsoft Office PowerPoint</Application>
  <PresentationFormat>Widescreen</PresentationFormat>
  <Paragraphs>84</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Farhana Shahid</cp:lastModifiedBy>
  <cp:revision>117</cp:revision>
  <dcterms:created xsi:type="dcterms:W3CDTF">2022-03-13T02:34:24Z</dcterms:created>
  <dcterms:modified xsi:type="dcterms:W3CDTF">2022-05-02T20:16:20Z</dcterms:modified>
</cp:coreProperties>
</file>